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2" r:id="rId4"/>
  </p:sldMasterIdLst>
  <p:notesMasterIdLst>
    <p:notesMasterId r:id="rId21"/>
  </p:notesMasterIdLst>
  <p:sldIdLst>
    <p:sldId id="294" r:id="rId5"/>
    <p:sldId id="256" r:id="rId6"/>
    <p:sldId id="286" r:id="rId7"/>
    <p:sldId id="287" r:id="rId8"/>
    <p:sldId id="288" r:id="rId9"/>
    <p:sldId id="289" r:id="rId10"/>
    <p:sldId id="290" r:id="rId11"/>
    <p:sldId id="291" r:id="rId12"/>
    <p:sldId id="292" r:id="rId13"/>
    <p:sldId id="293" r:id="rId14"/>
    <p:sldId id="267" r:id="rId15"/>
    <p:sldId id="1329" r:id="rId16"/>
    <p:sldId id="1330" r:id="rId17"/>
    <p:sldId id="1331" r:id="rId18"/>
    <p:sldId id="1333" r:id="rId19"/>
    <p:sldId id="133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5FF"/>
    <a:srgbClr val="B14AFF"/>
    <a:srgbClr val="FFB400"/>
    <a:srgbClr val="FF5E00"/>
    <a:srgbClr val="FF504C"/>
    <a:srgbClr val="006C92"/>
    <a:srgbClr val="00629B"/>
    <a:srgbClr val="182B49"/>
    <a:srgbClr val="2753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08C627-E3B4-904F-B1BF-54A7D5A8F6B3}" v="1" dt="2025-08-06T09:27:47.4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73"/>
    <p:restoredTop sz="69226"/>
  </p:normalViewPr>
  <p:slideViewPr>
    <p:cSldViewPr snapToGrid="0">
      <p:cViewPr varScale="1">
        <p:scale>
          <a:sx n="106" d="100"/>
          <a:sy n="106" d="100"/>
        </p:scale>
        <p:origin x="2664" y="184"/>
      </p:cViewPr>
      <p:guideLst>
        <p:guide orient="horz" pos="213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iz, Abdul" userId="a35c591c-28b0-4adf-9a77-639ecbe3b99f" providerId="ADAL" clId="{1108C627-E3B4-904F-B1BF-54A7D5A8F6B3}"/>
    <pc:docChg chg="modSld">
      <pc:chgData name="Moiz, Abdul" userId="a35c591c-28b0-4adf-9a77-639ecbe3b99f" providerId="ADAL" clId="{1108C627-E3B4-904F-B1BF-54A7D5A8F6B3}" dt="2025-08-06T16:53:10.261" v="11980" actId="20577"/>
      <pc:docMkLst>
        <pc:docMk/>
      </pc:docMkLst>
      <pc:sldChg chg="modNotesTx">
        <pc:chgData name="Moiz, Abdul" userId="a35c591c-28b0-4adf-9a77-639ecbe3b99f" providerId="ADAL" clId="{1108C627-E3B4-904F-B1BF-54A7D5A8F6B3}" dt="2025-08-06T08:34:54.564" v="426" actId="20577"/>
        <pc:sldMkLst>
          <pc:docMk/>
          <pc:sldMk cId="4120627182" sldId="256"/>
        </pc:sldMkLst>
      </pc:sldChg>
      <pc:sldChg chg="modNotesTx">
        <pc:chgData name="Moiz, Abdul" userId="a35c591c-28b0-4adf-9a77-639ecbe3b99f" providerId="ADAL" clId="{1108C627-E3B4-904F-B1BF-54A7D5A8F6B3}" dt="2025-08-06T16:53:10.261" v="11980" actId="20577"/>
        <pc:sldMkLst>
          <pc:docMk/>
          <pc:sldMk cId="1542659353" sldId="286"/>
        </pc:sldMkLst>
      </pc:sldChg>
      <pc:sldChg chg="modNotesTx">
        <pc:chgData name="Moiz, Abdul" userId="a35c591c-28b0-4adf-9a77-639ecbe3b99f" providerId="ADAL" clId="{1108C627-E3B4-904F-B1BF-54A7D5A8F6B3}" dt="2025-08-06T09:09:11.409" v="5336" actId="20577"/>
        <pc:sldMkLst>
          <pc:docMk/>
          <pc:sldMk cId="635800576" sldId="287"/>
        </pc:sldMkLst>
      </pc:sldChg>
      <pc:sldChg chg="modNotesTx">
        <pc:chgData name="Moiz, Abdul" userId="a35c591c-28b0-4adf-9a77-639ecbe3b99f" providerId="ADAL" clId="{1108C627-E3B4-904F-B1BF-54A7D5A8F6B3}" dt="2025-08-06T09:16:28.736" v="7024" actId="20577"/>
        <pc:sldMkLst>
          <pc:docMk/>
          <pc:sldMk cId="1504317360" sldId="288"/>
        </pc:sldMkLst>
      </pc:sldChg>
      <pc:sldChg chg="modNotesTx">
        <pc:chgData name="Moiz, Abdul" userId="a35c591c-28b0-4adf-9a77-639ecbe3b99f" providerId="ADAL" clId="{1108C627-E3B4-904F-B1BF-54A7D5A8F6B3}" dt="2025-08-06T09:19:55.867" v="7748" actId="20577"/>
        <pc:sldMkLst>
          <pc:docMk/>
          <pc:sldMk cId="3904971289" sldId="289"/>
        </pc:sldMkLst>
      </pc:sldChg>
      <pc:sldChg chg="modNotesTx">
        <pc:chgData name="Moiz, Abdul" userId="a35c591c-28b0-4adf-9a77-639ecbe3b99f" providerId="ADAL" clId="{1108C627-E3B4-904F-B1BF-54A7D5A8F6B3}" dt="2025-08-06T09:25:21.692" v="8569" actId="20577"/>
        <pc:sldMkLst>
          <pc:docMk/>
          <pc:sldMk cId="846589483" sldId="290"/>
        </pc:sldMkLst>
      </pc:sldChg>
      <pc:sldChg chg="modNotesTx">
        <pc:chgData name="Moiz, Abdul" userId="a35c591c-28b0-4adf-9a77-639ecbe3b99f" providerId="ADAL" clId="{1108C627-E3B4-904F-B1BF-54A7D5A8F6B3}" dt="2025-08-06T09:29:15.135" v="8998" actId="20577"/>
        <pc:sldMkLst>
          <pc:docMk/>
          <pc:sldMk cId="1651897900" sldId="291"/>
        </pc:sldMkLst>
      </pc:sldChg>
      <pc:sldChg chg="modNotesTx">
        <pc:chgData name="Moiz, Abdul" userId="a35c591c-28b0-4adf-9a77-639ecbe3b99f" providerId="ADAL" clId="{1108C627-E3B4-904F-B1BF-54A7D5A8F6B3}" dt="2025-08-06T09:34:09.647" v="10283" actId="20577"/>
        <pc:sldMkLst>
          <pc:docMk/>
          <pc:sldMk cId="3634152494" sldId="292"/>
        </pc:sldMkLst>
      </pc:sldChg>
      <pc:sldChg chg="modNotesTx">
        <pc:chgData name="Moiz, Abdul" userId="a35c591c-28b0-4adf-9a77-639ecbe3b99f" providerId="ADAL" clId="{1108C627-E3B4-904F-B1BF-54A7D5A8F6B3}" dt="2025-08-06T09:43:05.926" v="11976" actId="20577"/>
        <pc:sldMkLst>
          <pc:docMk/>
          <pc:sldMk cId="3079440072" sldId="293"/>
        </pc:sldMkLst>
      </pc:sldChg>
    </pc:docChg>
  </pc:docChgLst>
  <pc:docChgLst>
    <pc:chgData name="Moiz, Abdul" userId="S::amoiz@ucsd.edu::a35c591c-28b0-4adf-9a77-639ecbe3b99f" providerId="AD" clId="Web-{2CEE7231-3276-A6C0-FE91-14392958852D}"/>
    <pc:docChg chg="delSld modSld">
      <pc:chgData name="Moiz, Abdul" userId="S::amoiz@ucsd.edu::a35c591c-28b0-4adf-9a77-639ecbe3b99f" providerId="AD" clId="Web-{2CEE7231-3276-A6C0-FE91-14392958852D}" dt="2025-08-02T00:06:29.792" v="1"/>
      <pc:docMkLst>
        <pc:docMk/>
      </pc:docMkLst>
      <pc:sldChg chg="mod modShow">
        <pc:chgData name="Moiz, Abdul" userId="S::amoiz@ucsd.edu::a35c591c-28b0-4adf-9a77-639ecbe3b99f" providerId="AD" clId="Web-{2CEE7231-3276-A6C0-FE91-14392958852D}" dt="2025-08-02T00:06:29.792" v="1"/>
        <pc:sldMkLst>
          <pc:docMk/>
          <pc:sldMk cId="3113840223" sldId="267"/>
        </pc:sldMkLst>
      </pc:sldChg>
      <pc:sldChg chg="del">
        <pc:chgData name="Moiz, Abdul" userId="S::amoiz@ucsd.edu::a35c591c-28b0-4adf-9a77-639ecbe3b99f" providerId="AD" clId="Web-{2CEE7231-3276-A6C0-FE91-14392958852D}" dt="2025-08-02T00:06:21.401" v="0"/>
        <pc:sldMkLst>
          <pc:docMk/>
          <pc:sldMk cId="1685900491" sldId="1336"/>
        </pc:sldMkLst>
      </pc:sldChg>
    </pc:docChg>
  </pc:docChgLst>
  <pc:docChgLst>
    <pc:chgData name="Moiz, Abdul" userId="a35c591c-28b0-4adf-9a77-639ecbe3b99f" providerId="ADAL" clId="{13ED3CE2-7F64-49F9-AC1B-BF2B957635BA}"/>
    <pc:docChg chg="custSel modSld">
      <pc:chgData name="Moiz, Abdul" userId="a35c591c-28b0-4adf-9a77-639ecbe3b99f" providerId="ADAL" clId="{13ED3CE2-7F64-49F9-AC1B-BF2B957635BA}" dt="2025-08-05T10:12:56.603" v="135" actId="1076"/>
      <pc:docMkLst>
        <pc:docMk/>
      </pc:docMkLst>
      <pc:sldChg chg="addSp delSp modSp mod modAnim">
        <pc:chgData name="Moiz, Abdul" userId="a35c591c-28b0-4adf-9a77-639ecbe3b99f" providerId="ADAL" clId="{13ED3CE2-7F64-49F9-AC1B-BF2B957635BA}" dt="2025-08-05T10:12:56.603" v="135" actId="1076"/>
        <pc:sldMkLst>
          <pc:docMk/>
          <pc:sldMk cId="1504317360" sldId="288"/>
        </pc:sldMkLst>
        <pc:spChg chg="add mod">
          <ac:chgData name="Moiz, Abdul" userId="a35c591c-28b0-4adf-9a77-639ecbe3b99f" providerId="ADAL" clId="{13ED3CE2-7F64-49F9-AC1B-BF2B957635BA}" dt="2025-08-05T10:06:09.719" v="5" actId="1076"/>
          <ac:spMkLst>
            <pc:docMk/>
            <pc:sldMk cId="1504317360" sldId="288"/>
            <ac:spMk id="8" creationId="{20A0D344-BB78-F328-060B-B90000A6E542}"/>
          </ac:spMkLst>
        </pc:spChg>
        <pc:spChg chg="add mod">
          <ac:chgData name="Moiz, Abdul" userId="a35c591c-28b0-4adf-9a77-639ecbe3b99f" providerId="ADAL" clId="{13ED3CE2-7F64-49F9-AC1B-BF2B957635BA}" dt="2025-08-05T10:06:36.548" v="14" actId="207"/>
          <ac:spMkLst>
            <pc:docMk/>
            <pc:sldMk cId="1504317360" sldId="288"/>
            <ac:spMk id="9" creationId="{709927FD-7245-2DA8-5473-33696BFB0B59}"/>
          </ac:spMkLst>
        </pc:spChg>
        <pc:spChg chg="add mod">
          <ac:chgData name="Moiz, Abdul" userId="a35c591c-28b0-4adf-9a77-639ecbe3b99f" providerId="ADAL" clId="{13ED3CE2-7F64-49F9-AC1B-BF2B957635BA}" dt="2025-08-05T10:06:32.377" v="13" actId="207"/>
          <ac:spMkLst>
            <pc:docMk/>
            <pc:sldMk cId="1504317360" sldId="288"/>
            <ac:spMk id="10" creationId="{48617B04-DD7D-9589-B5E5-669A45C43B83}"/>
          </ac:spMkLst>
        </pc:spChg>
        <pc:spChg chg="add del mod">
          <ac:chgData name="Moiz, Abdul" userId="a35c591c-28b0-4adf-9a77-639ecbe3b99f" providerId="ADAL" clId="{13ED3CE2-7F64-49F9-AC1B-BF2B957635BA}" dt="2025-08-05T10:07:37.654" v="25" actId="478"/>
          <ac:spMkLst>
            <pc:docMk/>
            <pc:sldMk cId="1504317360" sldId="288"/>
            <ac:spMk id="11" creationId="{42D269C0-D77A-2BE7-4FA4-AF10CE2E9DF0}"/>
          </ac:spMkLst>
        </pc:spChg>
        <pc:spChg chg="add mod">
          <ac:chgData name="Moiz, Abdul" userId="a35c591c-28b0-4adf-9a77-639ecbe3b99f" providerId="ADAL" clId="{13ED3CE2-7F64-49F9-AC1B-BF2B957635BA}" dt="2025-08-05T10:10:53.706" v="93" actId="1076"/>
          <ac:spMkLst>
            <pc:docMk/>
            <pc:sldMk cId="1504317360" sldId="288"/>
            <ac:spMk id="12" creationId="{3DDE89BD-4CF1-75B1-2C03-877C045B3631}"/>
          </ac:spMkLst>
        </pc:spChg>
        <pc:spChg chg="add mod">
          <ac:chgData name="Moiz, Abdul" userId="a35c591c-28b0-4adf-9a77-639ecbe3b99f" providerId="ADAL" clId="{13ED3CE2-7F64-49F9-AC1B-BF2B957635BA}" dt="2025-08-05T10:10:55.826" v="94" actId="1076"/>
          <ac:spMkLst>
            <pc:docMk/>
            <pc:sldMk cId="1504317360" sldId="288"/>
            <ac:spMk id="13" creationId="{DAA88B13-8B99-6BF7-174D-B66D9C28CE9D}"/>
          </ac:spMkLst>
        </pc:spChg>
        <pc:spChg chg="add mod">
          <ac:chgData name="Moiz, Abdul" userId="a35c591c-28b0-4adf-9a77-639ecbe3b99f" providerId="ADAL" clId="{13ED3CE2-7F64-49F9-AC1B-BF2B957635BA}" dt="2025-08-05T10:11:27.093" v="118" actId="207"/>
          <ac:spMkLst>
            <pc:docMk/>
            <pc:sldMk cId="1504317360" sldId="288"/>
            <ac:spMk id="14" creationId="{722D06E4-F9E7-DF07-4A78-743C3EDC5ECC}"/>
          </ac:spMkLst>
        </pc:spChg>
        <pc:spChg chg="add mod">
          <ac:chgData name="Moiz, Abdul" userId="a35c591c-28b0-4adf-9a77-639ecbe3b99f" providerId="ADAL" clId="{13ED3CE2-7F64-49F9-AC1B-BF2B957635BA}" dt="2025-08-05T10:11:47.130" v="125" actId="20577"/>
          <ac:spMkLst>
            <pc:docMk/>
            <pc:sldMk cId="1504317360" sldId="288"/>
            <ac:spMk id="15" creationId="{E35CCE65-86B7-F30C-73B3-AEB4F086A8FA}"/>
          </ac:spMkLst>
        </pc:spChg>
        <pc:spChg chg="add mod">
          <ac:chgData name="Moiz, Abdul" userId="a35c591c-28b0-4adf-9a77-639ecbe3b99f" providerId="ADAL" clId="{13ED3CE2-7F64-49F9-AC1B-BF2B957635BA}" dt="2025-08-05T10:12:00.550" v="127" actId="1076"/>
          <ac:spMkLst>
            <pc:docMk/>
            <pc:sldMk cId="1504317360" sldId="288"/>
            <ac:spMk id="16" creationId="{D4BF1C2A-C34B-81C7-B0C4-C1ABC85FE148}"/>
          </ac:spMkLst>
        </pc:spChg>
        <pc:cxnChg chg="add mod">
          <ac:chgData name="Moiz, Abdul" userId="a35c591c-28b0-4adf-9a77-639ecbe3b99f" providerId="ADAL" clId="{13ED3CE2-7F64-49F9-AC1B-BF2B957635BA}" dt="2025-08-05T10:12:48.903" v="132" actId="208"/>
          <ac:cxnSpMkLst>
            <pc:docMk/>
            <pc:sldMk cId="1504317360" sldId="288"/>
            <ac:cxnSpMk id="18" creationId="{6B36A3EF-C572-5766-1EF4-9BF535DA636B}"/>
          </ac:cxnSpMkLst>
        </pc:cxnChg>
        <pc:cxnChg chg="add mod">
          <ac:chgData name="Moiz, Abdul" userId="a35c591c-28b0-4adf-9a77-639ecbe3b99f" providerId="ADAL" clId="{13ED3CE2-7F64-49F9-AC1B-BF2B957635BA}" dt="2025-08-05T10:12:56.603" v="135" actId="1076"/>
          <ac:cxnSpMkLst>
            <pc:docMk/>
            <pc:sldMk cId="1504317360" sldId="288"/>
            <ac:cxnSpMk id="20" creationId="{728334DE-1BE8-6842-2528-EDEFEA66D2AD}"/>
          </ac:cxnSpMkLst>
        </pc:cxnChg>
      </pc:sldChg>
      <pc:sldChg chg="modSp mod">
        <pc:chgData name="Moiz, Abdul" userId="a35c591c-28b0-4adf-9a77-639ecbe3b99f" providerId="ADAL" clId="{13ED3CE2-7F64-49F9-AC1B-BF2B957635BA}" dt="2025-08-05T10:05:26.932" v="0" actId="2711"/>
        <pc:sldMkLst>
          <pc:docMk/>
          <pc:sldMk cId="1467425924" sldId="294"/>
        </pc:sldMkLst>
        <pc:graphicFrameChg chg="modGraphic">
          <ac:chgData name="Moiz, Abdul" userId="a35c591c-28b0-4adf-9a77-639ecbe3b99f" providerId="ADAL" clId="{13ED3CE2-7F64-49F9-AC1B-BF2B957635BA}" dt="2025-08-05T10:05:26.932" v="0" actId="2711"/>
          <ac:graphicFrameMkLst>
            <pc:docMk/>
            <pc:sldMk cId="1467425924" sldId="294"/>
            <ac:graphicFrameMk id="8" creationId="{4E1C5B18-2672-281F-B74C-72385EB0E72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A4969B-9996-3544-B58F-BF8D86D11884}" type="datetimeFigureOut">
              <a:rPr lang="en-US" smtClean="0"/>
              <a:t>8/6/25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B23659-3163-5C40-990F-32353023C864}" type="slidenum">
              <a:rPr lang="en-US" smtClean="0"/>
              <a:t>‹#›</a:t>
            </a:fld>
            <a:endParaRPr lang="en-US"/>
          </a:p>
        </p:txBody>
      </p:sp>
    </p:spTree>
    <p:extLst>
      <p:ext uri="{BB962C8B-B14F-4D97-AF65-F5344CB8AC3E}">
        <p14:creationId xmlns:p14="http://schemas.microsoft.com/office/powerpoint/2010/main" val="1995586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2BAB5-8C4A-9264-214F-A21B62D0DA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1E7D05-A600-B0FA-8E03-D970546BFE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C597C5-6217-039C-8067-7FF15CBCE70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1EAF408-A8DC-6DA9-E73A-018ED93CE4A9}"/>
              </a:ext>
            </a:extLst>
          </p:cNvPr>
          <p:cNvSpPr>
            <a:spLocks noGrp="1"/>
          </p:cNvSpPr>
          <p:nvPr>
            <p:ph type="sldNum" sz="quarter" idx="5"/>
          </p:nvPr>
        </p:nvSpPr>
        <p:spPr/>
        <p:txBody>
          <a:bodyPr/>
          <a:lstStyle/>
          <a:p>
            <a:fld id="{15B23659-3163-5C40-990F-32353023C864}" type="slidenum">
              <a:rPr lang="en-US" smtClean="0"/>
              <a:t>1</a:t>
            </a:fld>
            <a:endParaRPr lang="en-US"/>
          </a:p>
        </p:txBody>
      </p:sp>
    </p:spTree>
    <p:extLst>
      <p:ext uri="{BB962C8B-B14F-4D97-AF65-F5344CB8AC3E}">
        <p14:creationId xmlns:p14="http://schemas.microsoft.com/office/powerpoint/2010/main" val="1993884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3FCDB-061D-3DF3-166B-A249F2F0A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43D4A6-3BE0-E803-C681-668CE13C94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1325E5-21BF-355C-3945-11E432F32F12}"/>
              </a:ext>
            </a:extLst>
          </p:cNvPr>
          <p:cNvSpPr>
            <a:spLocks noGrp="1"/>
          </p:cNvSpPr>
          <p:nvPr>
            <p:ph type="body" idx="1"/>
          </p:nvPr>
        </p:nvSpPr>
        <p:spPr/>
        <p:txBody>
          <a:bodyPr/>
          <a:lstStyle/>
          <a:p>
            <a:r>
              <a:rPr lang="en-US" dirty="0"/>
              <a:t>I </a:t>
            </a:r>
            <a:r>
              <a:rPr lang="en-US" dirty="0" err="1"/>
              <a:t>wanna</a:t>
            </a:r>
            <a:r>
              <a:rPr lang="en-US" dirty="0"/>
              <a:t> close off this of the current efforts our team is making for this work.</a:t>
            </a:r>
          </a:p>
          <a:p>
            <a:endParaRPr lang="en-US" dirty="0"/>
          </a:p>
          <a:p>
            <a:r>
              <a:rPr lang="en-US" dirty="0"/>
              <a:t>[Next]</a:t>
            </a:r>
          </a:p>
          <a:p>
            <a:r>
              <a:rPr lang="en-US" dirty="0"/>
              <a:t>Right now,  we are developing a simulation model for the New Don Pedro Reservoir network</a:t>
            </a:r>
          </a:p>
          <a:p>
            <a:endParaRPr lang="en-US" dirty="0"/>
          </a:p>
          <a:p>
            <a:r>
              <a:rPr lang="en-US" dirty="0"/>
              <a:t>[Next]</a:t>
            </a:r>
          </a:p>
          <a:p>
            <a:r>
              <a:rPr lang="en-US" dirty="0"/>
              <a:t>And as an initial pilot study case, we are setting up DPS using the following SWE datasets as a pilot case.</a:t>
            </a:r>
          </a:p>
          <a:p>
            <a:r>
              <a:rPr lang="en-US" dirty="0"/>
              <a:t>We are using UA-SWANN and outputs from the </a:t>
            </a:r>
            <a:r>
              <a:rPr lang="en-US" dirty="0" err="1"/>
              <a:t>msot</a:t>
            </a:r>
            <a:r>
              <a:rPr lang="en-US" dirty="0"/>
              <a:t> recent version of </a:t>
            </a:r>
            <a:r>
              <a:rPr lang="en-US" dirty="0" err="1"/>
              <a:t>naitonal</a:t>
            </a:r>
            <a:r>
              <a:rPr lang="en-US" dirty="0"/>
              <a:t> water model.</a:t>
            </a:r>
          </a:p>
          <a:p>
            <a:r>
              <a:rPr lang="en-US" dirty="0"/>
              <a:t>On the right you can see a snapshot of the dataset on Mar 01, 2021 and you can see there are some difference between the two datasets, but they show similar spatial patterns.</a:t>
            </a:r>
          </a:p>
          <a:p>
            <a:r>
              <a:rPr lang="en-US" dirty="0"/>
              <a:t>UA-SWANN is based on observations. Whereas, NWM is based on just model. There are </a:t>
            </a:r>
            <a:r>
              <a:rPr lang="en-US" dirty="0" err="1"/>
              <a:t>differece</a:t>
            </a:r>
            <a:r>
              <a:rPr lang="en-US" dirty="0"/>
              <a:t> between their spatiotemporal resolutions, but both have long and continuous records. and UA-SWANN is operational, although it lags behind by 2 days.</a:t>
            </a:r>
          </a:p>
          <a:p>
            <a:r>
              <a:rPr lang="en-US" dirty="0"/>
              <a:t>[Next]</a:t>
            </a:r>
          </a:p>
          <a:p>
            <a:r>
              <a:rPr lang="en-US" dirty="0"/>
              <a:t>There are also differences between the basin average SWE from the two products, so the NWM tends to underestimate SWE.</a:t>
            </a:r>
          </a:p>
          <a:p>
            <a:r>
              <a:rPr lang="en-US" dirty="0"/>
              <a:t>But it would be interesting to see how the policies perform using these difference datasets.</a:t>
            </a:r>
          </a:p>
          <a:p>
            <a:r>
              <a:rPr lang="en-US" dirty="0"/>
              <a:t>[Next]</a:t>
            </a:r>
          </a:p>
          <a:p>
            <a:r>
              <a:rPr lang="en-US" dirty="0"/>
              <a:t>Once we have the pilot case setup, we can then add seasonal forecast volumes and explore different lead times to see where we can get the most benefit.</a:t>
            </a:r>
          </a:p>
          <a:p>
            <a:r>
              <a:rPr lang="en-US" dirty="0"/>
              <a:t>[Next]</a:t>
            </a:r>
          </a:p>
          <a:p>
            <a:r>
              <a:rPr lang="en-US" dirty="0"/>
              <a:t>Happy to take questions.</a:t>
            </a:r>
          </a:p>
        </p:txBody>
      </p:sp>
      <p:sp>
        <p:nvSpPr>
          <p:cNvPr id="4" name="Slide Number Placeholder 3">
            <a:extLst>
              <a:ext uri="{FF2B5EF4-FFF2-40B4-BE49-F238E27FC236}">
                <a16:creationId xmlns:a16="http://schemas.microsoft.com/office/drawing/2014/main" id="{4ABD5C2C-04D3-1248-A051-19D8035CE0EE}"/>
              </a:ext>
            </a:extLst>
          </p:cNvPr>
          <p:cNvSpPr>
            <a:spLocks noGrp="1"/>
          </p:cNvSpPr>
          <p:nvPr>
            <p:ph type="sldNum" sz="quarter" idx="5"/>
          </p:nvPr>
        </p:nvSpPr>
        <p:spPr/>
        <p:txBody>
          <a:bodyPr/>
          <a:lstStyle/>
          <a:p>
            <a:fld id="{15B23659-3163-5C40-990F-32353023C864}" type="slidenum">
              <a:rPr lang="en-US" smtClean="0"/>
              <a:t>10</a:t>
            </a:fld>
            <a:endParaRPr lang="en-US"/>
          </a:p>
        </p:txBody>
      </p:sp>
    </p:spTree>
    <p:extLst>
      <p:ext uri="{BB962C8B-B14F-4D97-AF65-F5344CB8AC3E}">
        <p14:creationId xmlns:p14="http://schemas.microsoft.com/office/powerpoint/2010/main" val="2703397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dirty="0"/>
            </a:br>
            <a:r>
              <a:rPr lang="en-US" dirty="0"/>
              <a:t>Afternoon everyone. I'm Abdul Moiz from the WRE team here at CW3E.</a:t>
            </a:r>
          </a:p>
          <a:p>
            <a:endParaRPr lang="en-US" dirty="0"/>
          </a:p>
          <a:p>
            <a:r>
              <a:rPr lang="en-US" dirty="0"/>
              <a:t>I'll be talking about some of the recent work that our team has been doing to explore how we can integrate snow information or the current snow states and seasonal forecasts into FIRO.</a:t>
            </a:r>
          </a:p>
          <a:p>
            <a:endParaRPr lang="en-US" dirty="0"/>
          </a:p>
          <a:p>
            <a:r>
              <a:rPr lang="en-US" dirty="0"/>
              <a:t>Besides the WRE team, there are several other folks at CW3E who have also contributed to this work.</a:t>
            </a:r>
          </a:p>
        </p:txBody>
      </p:sp>
      <p:sp>
        <p:nvSpPr>
          <p:cNvPr id="4" name="Slide Number Placeholder 3"/>
          <p:cNvSpPr>
            <a:spLocks noGrp="1"/>
          </p:cNvSpPr>
          <p:nvPr>
            <p:ph type="sldNum" sz="quarter" idx="5"/>
          </p:nvPr>
        </p:nvSpPr>
        <p:spPr/>
        <p:txBody>
          <a:bodyPr/>
          <a:lstStyle/>
          <a:p>
            <a:fld id="{15B23659-3163-5C40-990F-32353023C864}" type="slidenum">
              <a:rPr lang="en-US" smtClean="0"/>
              <a:t>2</a:t>
            </a:fld>
            <a:endParaRPr lang="en-US"/>
          </a:p>
        </p:txBody>
      </p:sp>
    </p:spTree>
    <p:extLst>
      <p:ext uri="{BB962C8B-B14F-4D97-AF65-F5344CB8AC3E}">
        <p14:creationId xmlns:p14="http://schemas.microsoft.com/office/powerpoint/2010/main" val="1946691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A2255-5EB7-EC7A-1F08-0AE70C143D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C0E2D5-AD77-5994-1976-CBFA40518F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EEC8DC-8AA3-9F7D-2729-A79D93838F2B}"/>
              </a:ext>
            </a:extLst>
          </p:cNvPr>
          <p:cNvSpPr>
            <a:spLocks noGrp="1"/>
          </p:cNvSpPr>
          <p:nvPr>
            <p:ph type="body" idx="1"/>
          </p:nvPr>
        </p:nvSpPr>
        <p:spPr/>
        <p:txBody>
          <a:bodyPr/>
          <a:lstStyle/>
          <a:p>
            <a:r>
              <a:rPr lang="en-US" dirty="0"/>
              <a:t>Firstly, I want to give a brief background and highlight some of the key challenges to integrating seasonal forecasts in FIRO strategies.</a:t>
            </a:r>
          </a:p>
          <a:p>
            <a:r>
              <a:rPr lang="en-US" dirty="0"/>
              <a:t>[Next]</a:t>
            </a:r>
          </a:p>
          <a:p>
            <a:r>
              <a:rPr lang="en-US" dirty="0"/>
              <a:t>Current FIRO strategies rely in short-range weather forecasts, the primary emphasis here is flood control. In doing so, we can save water as well.</a:t>
            </a:r>
          </a:p>
          <a:p>
            <a:r>
              <a:rPr lang="en-US" dirty="0"/>
              <a:t>[Next]</a:t>
            </a:r>
          </a:p>
          <a:p>
            <a:r>
              <a:rPr lang="en-US" dirty="0"/>
              <a:t>However, seasonal forecast enable long-term water supply planning, including drought preparedness and carryover storage.</a:t>
            </a:r>
          </a:p>
          <a:p>
            <a:r>
              <a:rPr lang="en-US" dirty="0"/>
              <a:t>[Next]</a:t>
            </a:r>
          </a:p>
          <a:p>
            <a:r>
              <a:rPr lang="en-US" dirty="0"/>
              <a:t>So first key challenge to incorporating seasonal forecasts in FIRO methods such as EFO or MPC are that they are computationally expensive. They oftentimes require iterations and maybe optimization at every time step. Which could be further slow down because of the longer lead of the seasonal forecasts.</a:t>
            </a:r>
          </a:p>
          <a:p>
            <a:r>
              <a:rPr lang="en-US" dirty="0"/>
              <a:t>[Next]</a:t>
            </a:r>
          </a:p>
          <a:p>
            <a:r>
              <a:rPr lang="en-US" dirty="0"/>
              <a:t>Because of the way these FIRO strategies are design, they have limited ability to balance multiple objectives like flood control or water supply. There are ways around this. But then they also further add to the computational cost.</a:t>
            </a:r>
          </a:p>
          <a:p>
            <a:r>
              <a:rPr lang="en-US" dirty="0"/>
              <a:t>[Next]</a:t>
            </a:r>
          </a:p>
          <a:p>
            <a:r>
              <a:rPr lang="en-US" dirty="0"/>
              <a:t>If you make the problem more complex, such as multi-reservoir systems and large ensembles, then these methods may have limited scalability to such large systems.</a:t>
            </a:r>
          </a:p>
          <a:p>
            <a:r>
              <a:rPr lang="en-US" dirty="0"/>
              <a:t>[Next]</a:t>
            </a:r>
          </a:p>
          <a:p>
            <a:r>
              <a:rPr lang="en-US" dirty="0"/>
              <a:t>So, we do need strategies that can integrate seasonal forecasts systematically into FIRO while managing system complexity and balancing multiple objectives.</a:t>
            </a:r>
          </a:p>
          <a:p>
            <a:r>
              <a:rPr lang="en-US" dirty="0"/>
              <a:t>[Next]</a:t>
            </a:r>
          </a:p>
        </p:txBody>
      </p:sp>
      <p:sp>
        <p:nvSpPr>
          <p:cNvPr id="4" name="Slide Number Placeholder 3">
            <a:extLst>
              <a:ext uri="{FF2B5EF4-FFF2-40B4-BE49-F238E27FC236}">
                <a16:creationId xmlns:a16="http://schemas.microsoft.com/office/drawing/2014/main" id="{42A9224B-A093-EBC6-44BE-C29F0F2F16C9}"/>
              </a:ext>
            </a:extLst>
          </p:cNvPr>
          <p:cNvSpPr>
            <a:spLocks noGrp="1"/>
          </p:cNvSpPr>
          <p:nvPr>
            <p:ph type="sldNum" sz="quarter" idx="5"/>
          </p:nvPr>
        </p:nvSpPr>
        <p:spPr/>
        <p:txBody>
          <a:bodyPr/>
          <a:lstStyle/>
          <a:p>
            <a:fld id="{15B23659-3163-5C40-990F-32353023C864}" type="slidenum">
              <a:rPr lang="en-US" smtClean="0"/>
              <a:t>3</a:t>
            </a:fld>
            <a:endParaRPr lang="en-US"/>
          </a:p>
        </p:txBody>
      </p:sp>
    </p:spTree>
    <p:extLst>
      <p:ext uri="{BB962C8B-B14F-4D97-AF65-F5344CB8AC3E}">
        <p14:creationId xmlns:p14="http://schemas.microsoft.com/office/powerpoint/2010/main" val="865911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A6467-E541-926B-7DE1-601F3CC998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1DB739-2ED2-1CC1-E559-0AA127CCD4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DE59AE-6BB2-CF55-8063-86C6CA539F6C}"/>
              </a:ext>
            </a:extLst>
          </p:cNvPr>
          <p:cNvSpPr>
            <a:spLocks noGrp="1"/>
          </p:cNvSpPr>
          <p:nvPr>
            <p:ph type="body" idx="1"/>
          </p:nvPr>
        </p:nvSpPr>
        <p:spPr/>
        <p:txBody>
          <a:bodyPr/>
          <a:lstStyle/>
          <a:p>
            <a:r>
              <a:rPr lang="en-US" dirty="0"/>
              <a:t>We are now exploring one technique called Direct Policy Search or DPS for short so see if it can help us tackle some of these key challenges.</a:t>
            </a:r>
          </a:p>
          <a:p>
            <a:r>
              <a:rPr lang="en-US" dirty="0"/>
              <a:t>[Next]</a:t>
            </a:r>
          </a:p>
          <a:p>
            <a:r>
              <a:rPr lang="en-US" dirty="0"/>
              <a:t>So, what is DPS?</a:t>
            </a:r>
          </a:p>
          <a:p>
            <a:r>
              <a:rPr lang="en-US" dirty="0"/>
              <a:t>Essentially, it is a function, with some parameters/variables, who's output is the release at a certain timestep.</a:t>
            </a:r>
          </a:p>
          <a:p>
            <a:r>
              <a:rPr lang="en-US" dirty="0"/>
              <a:t>So, the function is called a policy approximator and it always traditionally has certain variables such as day of the year and current pool level, because this information is needed to make a release decision.</a:t>
            </a:r>
          </a:p>
          <a:p>
            <a:r>
              <a:rPr lang="en-US" dirty="0"/>
              <a:t>[Next]</a:t>
            </a:r>
          </a:p>
          <a:p>
            <a:r>
              <a:rPr lang="en-US" dirty="0"/>
              <a:t>then we can add various exogenous variables, which we have the observations/modelled outputs for and which we think are important to make a release decision.</a:t>
            </a:r>
          </a:p>
          <a:p>
            <a:r>
              <a:rPr lang="en-US" dirty="0"/>
              <a:t>Such as SWE (snow water equivalent at the current timestep), seasonal forecast volume, short-range forecast volumes, storage in upstream reservoir etc.</a:t>
            </a:r>
          </a:p>
          <a:p>
            <a:r>
              <a:rPr lang="en-US" dirty="0"/>
              <a:t>[Next]</a:t>
            </a:r>
          </a:p>
          <a:p>
            <a:r>
              <a:rPr lang="en-US" dirty="0"/>
              <a:t>And then we have some policy parameters, which do need to be calibrated, but once they are calibrated, they are fixed, they don't vary in time.</a:t>
            </a:r>
          </a:p>
          <a:p>
            <a:r>
              <a:rPr lang="en-US" dirty="0"/>
              <a:t>[Next]</a:t>
            </a:r>
          </a:p>
          <a:p>
            <a:r>
              <a:rPr lang="en-US" dirty="0"/>
              <a:t>So once we have our policy approximator setup, </a:t>
            </a:r>
          </a:p>
          <a:p>
            <a:r>
              <a:rPr lang="en-US" dirty="0"/>
              <a:t>We can get different </a:t>
            </a:r>
            <a:r>
              <a:rPr lang="en-US" dirty="0" err="1"/>
              <a:t>polcies</a:t>
            </a:r>
            <a:r>
              <a:rPr lang="en-US" dirty="0"/>
              <a:t>, which give us different release decisions. these difference policies essentially have different exogenous variables used in them. for example, one could be using SWE, the other could be using forecast volumes and the last one could be using both.</a:t>
            </a:r>
          </a:p>
          <a:p>
            <a:r>
              <a:rPr lang="en-US" dirty="0"/>
              <a:t>[Next][Run animation]</a:t>
            </a:r>
          </a:p>
          <a:p>
            <a:r>
              <a:rPr lang="en-US" dirty="0"/>
              <a:t>So then, how do determine these policy parameters.</a:t>
            </a:r>
          </a:p>
          <a:p>
            <a:r>
              <a:rPr lang="en-US" dirty="0"/>
              <a:t>Well, we can have an initial guess and a given set of exogenous variables. Which can go into then policy approximator and then define releases in a reservoir network model. So, all the physical properties of the reservoir and all operational constraints are hard coded into this simulation model.</a:t>
            </a:r>
          </a:p>
          <a:p>
            <a:r>
              <a:rPr lang="en-US" dirty="0"/>
              <a:t>After running the model we can evaluate it for its performance, which would be related to its objectives (flood control, water supply and others)</a:t>
            </a:r>
          </a:p>
          <a:p>
            <a:r>
              <a:rPr lang="en-US" dirty="0"/>
              <a:t>And then we can iteratively modify the policy parameters, until we reach a certain balance between the objectives.</a:t>
            </a:r>
          </a:p>
        </p:txBody>
      </p:sp>
      <p:sp>
        <p:nvSpPr>
          <p:cNvPr id="4" name="Slide Number Placeholder 3">
            <a:extLst>
              <a:ext uri="{FF2B5EF4-FFF2-40B4-BE49-F238E27FC236}">
                <a16:creationId xmlns:a16="http://schemas.microsoft.com/office/drawing/2014/main" id="{30048167-5C9D-DFCA-D0CA-12FE085A69FD}"/>
              </a:ext>
            </a:extLst>
          </p:cNvPr>
          <p:cNvSpPr>
            <a:spLocks noGrp="1"/>
          </p:cNvSpPr>
          <p:nvPr>
            <p:ph type="sldNum" sz="quarter" idx="5"/>
          </p:nvPr>
        </p:nvSpPr>
        <p:spPr/>
        <p:txBody>
          <a:bodyPr/>
          <a:lstStyle/>
          <a:p>
            <a:fld id="{15B23659-3163-5C40-990F-32353023C864}" type="slidenum">
              <a:rPr lang="en-US" smtClean="0"/>
              <a:t>4</a:t>
            </a:fld>
            <a:endParaRPr lang="en-US"/>
          </a:p>
        </p:txBody>
      </p:sp>
    </p:spTree>
    <p:extLst>
      <p:ext uri="{BB962C8B-B14F-4D97-AF65-F5344CB8AC3E}">
        <p14:creationId xmlns:p14="http://schemas.microsoft.com/office/powerpoint/2010/main" val="2898438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1FE04-770B-DF80-222A-7CFAFD0010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E94DC7-9D52-7502-1D8A-212377D245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0062F-72A2-759A-308C-B9E9713F0325}"/>
              </a:ext>
            </a:extLst>
          </p:cNvPr>
          <p:cNvSpPr>
            <a:spLocks noGrp="1"/>
          </p:cNvSpPr>
          <p:nvPr>
            <p:ph type="body" idx="1"/>
          </p:nvPr>
        </p:nvSpPr>
        <p:spPr/>
        <p:txBody>
          <a:bodyPr/>
          <a:lstStyle/>
          <a:p>
            <a:r>
              <a:rPr lang="en-US" dirty="0"/>
              <a:t>So, more on system performance.</a:t>
            </a:r>
          </a:p>
          <a:p>
            <a:r>
              <a:rPr lang="en-US" dirty="0"/>
              <a:t>We can setup </a:t>
            </a:r>
            <a:r>
              <a:rPr lang="en-US" dirty="0" err="1"/>
              <a:t>differet</a:t>
            </a:r>
            <a:r>
              <a:rPr lang="en-US" dirty="0"/>
              <a:t> metrics for different objectives. here </a:t>
            </a:r>
            <a:r>
              <a:rPr lang="en-US" dirty="0" err="1"/>
              <a:t>i</a:t>
            </a:r>
            <a:r>
              <a:rPr lang="en-US" dirty="0"/>
              <a:t> just show two (flood control and water supply).</a:t>
            </a:r>
          </a:p>
          <a:p>
            <a:endParaRPr lang="en-US" dirty="0"/>
          </a:p>
          <a:p>
            <a:r>
              <a:rPr lang="en-US" dirty="0"/>
              <a:t>So, we can have different release decision, by using different policy parameters, for a given set of exogenous variable inputs.</a:t>
            </a:r>
          </a:p>
          <a:p>
            <a:r>
              <a:rPr lang="en-US" dirty="0"/>
              <a:t>For example, if we use SWE only. We might get a pareto </a:t>
            </a:r>
            <a:r>
              <a:rPr lang="en-US" dirty="0" err="1"/>
              <a:t>optimium</a:t>
            </a:r>
            <a:r>
              <a:rPr lang="en-US" dirty="0"/>
              <a:t> like this.</a:t>
            </a:r>
          </a:p>
          <a:p>
            <a:r>
              <a:rPr lang="en-US" dirty="0"/>
              <a:t>If we use forecast volume only. we might get another pareto optimum which is even better than the previous one.</a:t>
            </a:r>
          </a:p>
          <a:p>
            <a:r>
              <a:rPr lang="en-US" dirty="0"/>
              <a:t>Using both these exogenous variables might lead to even better system performance.</a:t>
            </a:r>
          </a:p>
          <a:p>
            <a:endParaRPr lang="en-US" dirty="0"/>
          </a:p>
          <a:p>
            <a:r>
              <a:rPr lang="en-US" dirty="0"/>
              <a:t>[Next]</a:t>
            </a:r>
          </a:p>
          <a:p>
            <a:r>
              <a:rPr lang="en-US" dirty="0"/>
              <a:t>So, adding more information which we think might be more useful for reservoir operations, can lead to policy approximators with better performance.</a:t>
            </a:r>
          </a:p>
          <a:p>
            <a:r>
              <a:rPr lang="en-US" dirty="0"/>
              <a:t>[Next]</a:t>
            </a:r>
          </a:p>
          <a:p>
            <a:r>
              <a:rPr lang="en-US" dirty="0"/>
              <a:t>The strength of this method is that they policy parameters only need to be calibrated once. Once they are calibrated, they are very efficient to apply in operations.</a:t>
            </a:r>
          </a:p>
          <a:p>
            <a:r>
              <a:rPr lang="en-US" dirty="0"/>
              <a:t>[Next]</a:t>
            </a:r>
          </a:p>
          <a:p>
            <a:r>
              <a:rPr lang="en-US" dirty="0"/>
              <a:t>This is possible because these policy approximator functions have forms which are sufficiently flexible to capture reservoir response to exogenous variables.</a:t>
            </a:r>
          </a:p>
          <a:p>
            <a:endParaRPr lang="en-US" dirty="0"/>
          </a:p>
          <a:p>
            <a:r>
              <a:rPr lang="en-US" dirty="0"/>
              <a:t>[Next]</a:t>
            </a:r>
          </a:p>
          <a:p>
            <a:endParaRPr lang="en-US" dirty="0"/>
          </a:p>
          <a:p>
            <a:r>
              <a:rPr lang="en-US" dirty="0"/>
              <a:t>On these pareto optimum curve, we can identify one set  of policy parameters, which can then give use one policy approximator, and one release decision.</a:t>
            </a:r>
          </a:p>
        </p:txBody>
      </p:sp>
      <p:sp>
        <p:nvSpPr>
          <p:cNvPr id="4" name="Slide Number Placeholder 3">
            <a:extLst>
              <a:ext uri="{FF2B5EF4-FFF2-40B4-BE49-F238E27FC236}">
                <a16:creationId xmlns:a16="http://schemas.microsoft.com/office/drawing/2014/main" id="{A4E49ED6-1465-26A8-7309-531CD22D7494}"/>
              </a:ext>
            </a:extLst>
          </p:cNvPr>
          <p:cNvSpPr>
            <a:spLocks noGrp="1"/>
          </p:cNvSpPr>
          <p:nvPr>
            <p:ph type="sldNum" sz="quarter" idx="5"/>
          </p:nvPr>
        </p:nvSpPr>
        <p:spPr/>
        <p:txBody>
          <a:bodyPr/>
          <a:lstStyle/>
          <a:p>
            <a:fld id="{15B23659-3163-5C40-990F-32353023C864}" type="slidenum">
              <a:rPr lang="en-US" smtClean="0"/>
              <a:t>5</a:t>
            </a:fld>
            <a:endParaRPr lang="en-US"/>
          </a:p>
        </p:txBody>
      </p:sp>
    </p:spTree>
    <p:extLst>
      <p:ext uri="{BB962C8B-B14F-4D97-AF65-F5344CB8AC3E}">
        <p14:creationId xmlns:p14="http://schemas.microsoft.com/office/powerpoint/2010/main" val="4011335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EC9AD-E827-3CAA-51B8-05D7584E2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7013CB-88D0-541A-0921-EA8CB1903B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4E3406-E5CE-7E7C-0B4A-EADC162A1A3C}"/>
              </a:ext>
            </a:extLst>
          </p:cNvPr>
          <p:cNvSpPr>
            <a:spLocks noGrp="1"/>
          </p:cNvSpPr>
          <p:nvPr>
            <p:ph type="body" idx="1"/>
          </p:nvPr>
        </p:nvSpPr>
        <p:spPr/>
        <p:txBody>
          <a:bodyPr/>
          <a:lstStyle/>
          <a:p>
            <a:r>
              <a:rPr lang="en-US" dirty="0"/>
              <a:t>We are now testing the application of this DPS method on New Don Pedro Dam in Tuolumne river basin.</a:t>
            </a:r>
          </a:p>
          <a:p>
            <a:r>
              <a:rPr lang="en-US" dirty="0"/>
              <a:t>It has a gross capacity of 2.03 million ac-ft and it primarily provides water to Turlock and Modesto irrigation districts located downstream.</a:t>
            </a:r>
          </a:p>
          <a:p>
            <a:r>
              <a:rPr lang="en-US" dirty="0"/>
              <a:t>But there are other uses which include hydropower production, flood control and other environmental objectives.</a:t>
            </a:r>
          </a:p>
          <a:p>
            <a:r>
              <a:rPr lang="en-US" dirty="0"/>
              <a:t>On the right hand side you can see a network diagram of the system.</a:t>
            </a:r>
          </a:p>
          <a:p>
            <a:r>
              <a:rPr lang="en-US" dirty="0"/>
              <a:t>There are three upstream reservoirs which also play a role in managing new don </a:t>
            </a:r>
            <a:r>
              <a:rPr lang="en-US" dirty="0" err="1"/>
              <a:t>pedro</a:t>
            </a:r>
            <a:r>
              <a:rPr lang="en-US" dirty="0"/>
              <a:t> dam.</a:t>
            </a:r>
          </a:p>
        </p:txBody>
      </p:sp>
      <p:sp>
        <p:nvSpPr>
          <p:cNvPr id="4" name="Slide Number Placeholder 3">
            <a:extLst>
              <a:ext uri="{FF2B5EF4-FFF2-40B4-BE49-F238E27FC236}">
                <a16:creationId xmlns:a16="http://schemas.microsoft.com/office/drawing/2014/main" id="{64A7EAB0-3551-5F59-4511-48312A5AE122}"/>
              </a:ext>
            </a:extLst>
          </p:cNvPr>
          <p:cNvSpPr>
            <a:spLocks noGrp="1"/>
          </p:cNvSpPr>
          <p:nvPr>
            <p:ph type="sldNum" sz="quarter" idx="5"/>
          </p:nvPr>
        </p:nvSpPr>
        <p:spPr/>
        <p:txBody>
          <a:bodyPr/>
          <a:lstStyle/>
          <a:p>
            <a:fld id="{15B23659-3163-5C40-990F-32353023C864}" type="slidenum">
              <a:rPr lang="en-US" smtClean="0"/>
              <a:t>6</a:t>
            </a:fld>
            <a:endParaRPr lang="en-US"/>
          </a:p>
        </p:txBody>
      </p:sp>
    </p:spTree>
    <p:extLst>
      <p:ext uri="{BB962C8B-B14F-4D97-AF65-F5344CB8AC3E}">
        <p14:creationId xmlns:p14="http://schemas.microsoft.com/office/powerpoint/2010/main" val="1226613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1376E-93C9-070B-E28F-AAACC8A77E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B4B03-02E7-BF9E-34D7-C799147F26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34D127-52DB-35AD-C0A1-D9A1092C9969}"/>
              </a:ext>
            </a:extLst>
          </p:cNvPr>
          <p:cNvSpPr>
            <a:spLocks noGrp="1"/>
          </p:cNvSpPr>
          <p:nvPr>
            <p:ph type="body" idx="1"/>
          </p:nvPr>
        </p:nvSpPr>
        <p:spPr/>
        <p:txBody>
          <a:bodyPr/>
          <a:lstStyle/>
          <a:p>
            <a:r>
              <a:rPr lang="en-US" dirty="0"/>
              <a:t>So, these are the existing operations from the WY 2020.</a:t>
            </a:r>
          </a:p>
          <a:p>
            <a:r>
              <a:rPr lang="en-US" dirty="0"/>
              <a:t>You can see the top of the conservation in gray.</a:t>
            </a:r>
          </a:p>
          <a:p>
            <a:r>
              <a:rPr lang="en-US" dirty="0"/>
              <a:t>Blue is the storage.</a:t>
            </a:r>
          </a:p>
          <a:p>
            <a:r>
              <a:rPr lang="en-US" dirty="0"/>
              <a:t>Black is inflow</a:t>
            </a:r>
          </a:p>
          <a:p>
            <a:r>
              <a:rPr lang="en-US" dirty="0"/>
              <a:t>Red is outflow.</a:t>
            </a:r>
          </a:p>
          <a:p>
            <a:r>
              <a:rPr lang="en-US" dirty="0"/>
              <a:t>[Next]</a:t>
            </a:r>
          </a:p>
          <a:p>
            <a:r>
              <a:rPr lang="en-US" dirty="0"/>
              <a:t>Essentially releases for </a:t>
            </a:r>
            <a:r>
              <a:rPr lang="en-US" dirty="0" err="1"/>
              <a:t>irrigtation</a:t>
            </a:r>
            <a:r>
              <a:rPr lang="en-US" dirty="0"/>
              <a:t> are made from Mar/Apr through October. These are governed by irrigation demands. Which is why you see this large outflow from Mar/Apr going all the way </a:t>
            </a:r>
            <a:r>
              <a:rPr lang="en-US" dirty="0" err="1"/>
              <a:t>upto</a:t>
            </a:r>
            <a:r>
              <a:rPr lang="en-US" dirty="0"/>
              <a:t> the end of October.</a:t>
            </a:r>
          </a:p>
          <a:p>
            <a:r>
              <a:rPr lang="en-US" dirty="0"/>
              <a:t>And the pool is maintained at 1,690 ac-ft until 27th April after which it increases to gross pool by 3 June.</a:t>
            </a:r>
          </a:p>
          <a:p>
            <a:endParaRPr lang="en-US" dirty="0"/>
          </a:p>
          <a:p>
            <a:r>
              <a:rPr lang="en-US" dirty="0"/>
              <a:t>On the top you can see seasonal forecasts, which don't seem to show a lot of inflow on April-June. So this is more of the default setting.</a:t>
            </a:r>
          </a:p>
        </p:txBody>
      </p:sp>
      <p:sp>
        <p:nvSpPr>
          <p:cNvPr id="4" name="Slide Number Placeholder 3">
            <a:extLst>
              <a:ext uri="{FF2B5EF4-FFF2-40B4-BE49-F238E27FC236}">
                <a16:creationId xmlns:a16="http://schemas.microsoft.com/office/drawing/2014/main" id="{4D662FD7-92A8-2B1D-4C81-0E058292F24E}"/>
              </a:ext>
            </a:extLst>
          </p:cNvPr>
          <p:cNvSpPr>
            <a:spLocks noGrp="1"/>
          </p:cNvSpPr>
          <p:nvPr>
            <p:ph type="sldNum" sz="quarter" idx="5"/>
          </p:nvPr>
        </p:nvSpPr>
        <p:spPr/>
        <p:txBody>
          <a:bodyPr/>
          <a:lstStyle/>
          <a:p>
            <a:fld id="{15B23659-3163-5C40-990F-32353023C864}" type="slidenum">
              <a:rPr lang="en-US" smtClean="0"/>
              <a:t>7</a:t>
            </a:fld>
            <a:endParaRPr lang="en-US"/>
          </a:p>
        </p:txBody>
      </p:sp>
    </p:spTree>
    <p:extLst>
      <p:ext uri="{BB962C8B-B14F-4D97-AF65-F5344CB8AC3E}">
        <p14:creationId xmlns:p14="http://schemas.microsoft.com/office/powerpoint/2010/main" val="2888743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C302F-BAD9-3F8B-827F-F0F14537AD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79C847-6A46-C0CA-CF2B-5FD831D52B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C65C1F-087A-BABE-62A9-B64C93769835}"/>
              </a:ext>
            </a:extLst>
          </p:cNvPr>
          <p:cNvSpPr>
            <a:spLocks noGrp="1"/>
          </p:cNvSpPr>
          <p:nvPr>
            <p:ph type="body" idx="1"/>
          </p:nvPr>
        </p:nvSpPr>
        <p:spPr/>
        <p:txBody>
          <a:bodyPr/>
          <a:lstStyle/>
          <a:p>
            <a:r>
              <a:rPr lang="en-US" dirty="0"/>
              <a:t>In WY 2023, the seasonal inflow forecasts, do show a large inflow due to a high snowmelt runoff.</a:t>
            </a:r>
          </a:p>
          <a:p>
            <a:r>
              <a:rPr lang="en-US" dirty="0"/>
              <a:t>So, the top of the conservation pool is adjusted, to cater for these higher inflow.</a:t>
            </a:r>
          </a:p>
          <a:p>
            <a:r>
              <a:rPr lang="en-US" dirty="0"/>
              <a:t>[Next]</a:t>
            </a:r>
          </a:p>
          <a:p>
            <a:r>
              <a:rPr lang="en-US" dirty="0"/>
              <a:t>This new conservation pool is then used as a guide curve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Gross pool: 830.0 (2.03 million ac-ft).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we want to see, whether DPS will allow better flexibility here and use information other than just inflow forecasts</a:t>
            </a:r>
          </a:p>
        </p:txBody>
      </p:sp>
      <p:sp>
        <p:nvSpPr>
          <p:cNvPr id="4" name="Slide Number Placeholder 3">
            <a:extLst>
              <a:ext uri="{FF2B5EF4-FFF2-40B4-BE49-F238E27FC236}">
                <a16:creationId xmlns:a16="http://schemas.microsoft.com/office/drawing/2014/main" id="{237D6326-F8D5-7736-920D-5444C58F4252}"/>
              </a:ext>
            </a:extLst>
          </p:cNvPr>
          <p:cNvSpPr>
            <a:spLocks noGrp="1"/>
          </p:cNvSpPr>
          <p:nvPr>
            <p:ph type="sldNum" sz="quarter" idx="5"/>
          </p:nvPr>
        </p:nvSpPr>
        <p:spPr/>
        <p:txBody>
          <a:bodyPr/>
          <a:lstStyle/>
          <a:p>
            <a:fld id="{15B23659-3163-5C40-990F-32353023C864}" type="slidenum">
              <a:rPr lang="en-US" smtClean="0"/>
              <a:t>8</a:t>
            </a:fld>
            <a:endParaRPr lang="en-US"/>
          </a:p>
        </p:txBody>
      </p:sp>
    </p:spTree>
    <p:extLst>
      <p:ext uri="{BB962C8B-B14F-4D97-AF65-F5344CB8AC3E}">
        <p14:creationId xmlns:p14="http://schemas.microsoft.com/office/powerpoint/2010/main" val="3796999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0A9CF-2838-2E7E-AFEE-F5122DD854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83E6D1-A113-011E-797B-3FCA7C218B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41D25B-44D6-E5C5-B54B-0FB2F0D6B317}"/>
              </a:ext>
            </a:extLst>
          </p:cNvPr>
          <p:cNvSpPr>
            <a:spLocks noGrp="1"/>
          </p:cNvSpPr>
          <p:nvPr>
            <p:ph type="body" idx="1"/>
          </p:nvPr>
        </p:nvSpPr>
        <p:spPr/>
        <p:txBody>
          <a:bodyPr/>
          <a:lstStyle/>
          <a:p>
            <a:r>
              <a:rPr lang="en-US" dirty="0"/>
              <a:t>So, just </a:t>
            </a:r>
            <a:r>
              <a:rPr lang="en-US" dirty="0" err="1"/>
              <a:t>wanna</a:t>
            </a:r>
            <a:r>
              <a:rPr lang="en-US" dirty="0"/>
              <a:t> highlight again, some of the benefits of using DPS</a:t>
            </a:r>
          </a:p>
          <a:p>
            <a:endParaRPr lang="en-US" dirty="0"/>
          </a:p>
          <a:p>
            <a:r>
              <a:rPr lang="en-US" dirty="0"/>
              <a:t>[Next]</a:t>
            </a:r>
          </a:p>
          <a:p>
            <a:r>
              <a:rPr lang="en-US" dirty="0"/>
              <a:t>It is very efficient. Only needs to be calibrated once to just determined the appropriate parameters.</a:t>
            </a:r>
          </a:p>
          <a:p>
            <a:r>
              <a:rPr lang="en-US" dirty="0"/>
              <a:t>[Next]</a:t>
            </a:r>
          </a:p>
          <a:p>
            <a:r>
              <a:rPr lang="en-US" dirty="0"/>
              <a:t>It could also help us determine which information is the most important to guide reservoir operations.</a:t>
            </a:r>
          </a:p>
          <a:p>
            <a:r>
              <a:rPr lang="en-US" dirty="0"/>
              <a:t>[Next]</a:t>
            </a:r>
          </a:p>
          <a:p>
            <a:r>
              <a:rPr lang="en-US" dirty="0"/>
              <a:t>Another benefit is that, multiple datasets can be used as inputs and they don't necessarily have to be inflow forecasts. they could just be precipitation forecasts or snow state estimates or even forecast errors or other hydroclimate variables.</a:t>
            </a:r>
          </a:p>
          <a:p>
            <a:r>
              <a:rPr lang="en-US" dirty="0"/>
              <a:t>[Next]</a:t>
            </a:r>
          </a:p>
          <a:p>
            <a:r>
              <a:rPr lang="en-US" dirty="0"/>
              <a:t>Since the computational cost is cheap, it could be easy to integrate with other tools as well.</a:t>
            </a:r>
          </a:p>
          <a:p>
            <a:endParaRPr lang="en-US" dirty="0"/>
          </a:p>
          <a:p>
            <a:endParaRPr lang="en-US" dirty="0"/>
          </a:p>
          <a:p>
            <a:r>
              <a:rPr lang="en-US" dirty="0"/>
              <a:t>[Next]</a:t>
            </a:r>
          </a:p>
          <a:p>
            <a:r>
              <a:rPr lang="en-US" dirty="0"/>
              <a:t>But there are some key requirements for this method.</a:t>
            </a:r>
          </a:p>
          <a:p>
            <a:endParaRPr lang="en-US" dirty="0"/>
          </a:p>
          <a:p>
            <a:r>
              <a:rPr lang="en-US" dirty="0"/>
              <a:t>The datasets which are defined as exogenous variables in the policy need to be </a:t>
            </a:r>
            <a:r>
              <a:rPr lang="en-US" dirty="0" err="1"/>
              <a:t>avaialble</a:t>
            </a:r>
            <a:r>
              <a:rPr lang="en-US" dirty="0"/>
              <a:t> in real-ti9me for operational considerations</a:t>
            </a:r>
          </a:p>
          <a:p>
            <a:r>
              <a:rPr lang="en-US" dirty="0"/>
              <a:t>And they also need to be continuous and have a reasonably long enough period of record to facilitate calibration.</a:t>
            </a:r>
          </a:p>
          <a:p>
            <a:endParaRPr lang="en-US" dirty="0"/>
          </a:p>
        </p:txBody>
      </p:sp>
      <p:sp>
        <p:nvSpPr>
          <p:cNvPr id="4" name="Slide Number Placeholder 3">
            <a:extLst>
              <a:ext uri="{FF2B5EF4-FFF2-40B4-BE49-F238E27FC236}">
                <a16:creationId xmlns:a16="http://schemas.microsoft.com/office/drawing/2014/main" id="{0028FAA7-6B28-227B-9265-E40592B886EA}"/>
              </a:ext>
            </a:extLst>
          </p:cNvPr>
          <p:cNvSpPr>
            <a:spLocks noGrp="1"/>
          </p:cNvSpPr>
          <p:nvPr>
            <p:ph type="sldNum" sz="quarter" idx="5"/>
          </p:nvPr>
        </p:nvSpPr>
        <p:spPr/>
        <p:txBody>
          <a:bodyPr/>
          <a:lstStyle/>
          <a:p>
            <a:fld id="{15B23659-3163-5C40-990F-32353023C864}" type="slidenum">
              <a:rPr lang="en-US" smtClean="0"/>
              <a:t>9</a:t>
            </a:fld>
            <a:endParaRPr lang="en-US"/>
          </a:p>
        </p:txBody>
      </p:sp>
    </p:spTree>
    <p:extLst>
      <p:ext uri="{BB962C8B-B14F-4D97-AF65-F5344CB8AC3E}">
        <p14:creationId xmlns:p14="http://schemas.microsoft.com/office/powerpoint/2010/main" val="1378995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itle Slide">
    <p:spTree>
      <p:nvGrpSpPr>
        <p:cNvPr id="1" name=""/>
        <p:cNvGrpSpPr/>
        <p:nvPr/>
      </p:nvGrpSpPr>
      <p:grpSpPr>
        <a:xfrm>
          <a:off x="0" y="0"/>
          <a:ext cx="0" cy="0"/>
          <a:chOff x="0" y="0"/>
          <a:chExt cx="0" cy="0"/>
        </a:xfrm>
      </p:grpSpPr>
      <p:pic>
        <p:nvPicPr>
          <p:cNvPr id="7" name="Picture 6" descr="A blue and green globe&#10;&#10;Description automatically generated">
            <a:extLst>
              <a:ext uri="{FF2B5EF4-FFF2-40B4-BE49-F238E27FC236}">
                <a16:creationId xmlns:a16="http://schemas.microsoft.com/office/drawing/2014/main" id="{9A557C8B-ADC9-55B8-C05D-87707EEEEF90}"/>
              </a:ext>
            </a:extLst>
          </p:cNvPr>
          <p:cNvPicPr>
            <a:picLocks noChangeAspect="1"/>
          </p:cNvPicPr>
          <p:nvPr userDrawn="1"/>
        </p:nvPicPr>
        <p:blipFill>
          <a:blip r:embed="rId2"/>
          <a:stretch>
            <a:fillRect/>
          </a:stretch>
        </p:blipFill>
        <p:spPr>
          <a:xfrm>
            <a:off x="693907" y="6047857"/>
            <a:ext cx="4860859" cy="810143"/>
          </a:xfrm>
          <a:prstGeom prst="rect">
            <a:avLst/>
          </a:prstGeom>
        </p:spPr>
      </p:pic>
      <p:sp>
        <p:nvSpPr>
          <p:cNvPr id="2" name="Title 1">
            <a:extLst>
              <a:ext uri="{FF2B5EF4-FFF2-40B4-BE49-F238E27FC236}">
                <a16:creationId xmlns:a16="http://schemas.microsoft.com/office/drawing/2014/main" id="{D3823493-0ACA-5443-9BD3-312EB8F396DA}"/>
              </a:ext>
            </a:extLst>
          </p:cNvPr>
          <p:cNvSpPr>
            <a:spLocks noGrp="1"/>
          </p:cNvSpPr>
          <p:nvPr>
            <p:ph type="title"/>
          </p:nvPr>
        </p:nvSpPr>
        <p:spPr>
          <a:xfrm>
            <a:off x="831850" y="1478613"/>
            <a:ext cx="10515600" cy="2435565"/>
          </a:xfrm>
        </p:spPr>
        <p:txBody>
          <a:bodyPr anchor="b">
            <a:normAutofit/>
          </a:bodyPr>
          <a:lstStyle>
            <a:lvl1pPr algn="ctr">
              <a:lnSpc>
                <a:spcPct val="114000"/>
              </a:lnSpc>
              <a:defRPr sz="3600" b="0" i="0">
                <a:solidFill>
                  <a:schemeClr val="tx1"/>
                </a:solidFill>
                <a:latin typeface="Source Sans 3 Medium" panose="020B0303030403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C9D501D6-2A51-BC46-A3DA-66B102D465BC}"/>
              </a:ext>
            </a:extLst>
          </p:cNvPr>
          <p:cNvSpPr>
            <a:spLocks noGrp="1"/>
          </p:cNvSpPr>
          <p:nvPr>
            <p:ph type="body" idx="1"/>
          </p:nvPr>
        </p:nvSpPr>
        <p:spPr>
          <a:xfrm>
            <a:off x="831850" y="4114800"/>
            <a:ext cx="10515600" cy="1938173"/>
          </a:xfrm>
        </p:spPr>
        <p:txBody>
          <a:bodyPr/>
          <a:lstStyle>
            <a:lvl1pPr marL="0" indent="0" algn="ctr">
              <a:lnSpc>
                <a:spcPct val="114000"/>
              </a:lnSpc>
              <a:spcBef>
                <a:spcPts val="0"/>
              </a:spcBef>
              <a:buNone/>
              <a:defRPr sz="2400" b="0" i="0">
                <a:solidFill>
                  <a:schemeClr val="tx1">
                    <a:lumMod val="75000"/>
                    <a:lumOff val="25000"/>
                  </a:schemeClr>
                </a:solidFill>
                <a:latin typeface="Source Sans 3" panose="020B03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1F44769A-BEBD-6D46-A48A-F83237621A95}"/>
              </a:ext>
            </a:extLst>
          </p:cNvPr>
          <p:cNvCxnSpPr>
            <a:cxnSpLocks/>
          </p:cNvCxnSpPr>
          <p:nvPr userDrawn="1"/>
        </p:nvCxnSpPr>
        <p:spPr>
          <a:xfrm>
            <a:off x="2005203" y="4004718"/>
            <a:ext cx="8181594" cy="0"/>
          </a:xfrm>
          <a:prstGeom prst="line">
            <a:avLst/>
          </a:prstGeom>
          <a:ln w="38100" cmpd="sng">
            <a:solidFill>
              <a:srgbClr val="006C92"/>
            </a:solidFill>
          </a:ln>
        </p:spPr>
        <p:style>
          <a:lnRef idx="2">
            <a:schemeClr val="accent1"/>
          </a:lnRef>
          <a:fillRef idx="0">
            <a:schemeClr val="accent1"/>
          </a:fillRef>
          <a:effectRef idx="1">
            <a:schemeClr val="accent1"/>
          </a:effectRef>
          <a:fontRef idx="minor">
            <a:schemeClr val="tx1"/>
          </a:fontRef>
        </p:style>
      </p:cxnSp>
      <p:sp>
        <p:nvSpPr>
          <p:cNvPr id="13" name="Google Shape;105;p1">
            <a:extLst>
              <a:ext uri="{FF2B5EF4-FFF2-40B4-BE49-F238E27FC236}">
                <a16:creationId xmlns:a16="http://schemas.microsoft.com/office/drawing/2014/main" id="{14960D04-1D50-6FD1-A4AA-71CB4CCB966F}"/>
              </a:ext>
            </a:extLst>
          </p:cNvPr>
          <p:cNvSpPr/>
          <p:nvPr userDrawn="1"/>
        </p:nvSpPr>
        <p:spPr>
          <a:xfrm>
            <a:off x="-140757" y="609599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01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FFFFFF"/>
              </a:solidFill>
              <a:latin typeface="Arial"/>
              <a:ea typeface="Arial"/>
              <a:cs typeface="Arial"/>
              <a:sym typeface="Arial"/>
            </a:endParaRPr>
          </a:p>
        </p:txBody>
      </p:sp>
      <p:pic>
        <p:nvPicPr>
          <p:cNvPr id="16" name="Picture 15" descr="A black background with blue text&#10;&#10;Description automatically generated">
            <a:extLst>
              <a:ext uri="{FF2B5EF4-FFF2-40B4-BE49-F238E27FC236}">
                <a16:creationId xmlns:a16="http://schemas.microsoft.com/office/drawing/2014/main" id="{02504DC3-F230-CF1D-AB3A-5408E250D78E}"/>
              </a:ext>
            </a:extLst>
          </p:cNvPr>
          <p:cNvPicPr>
            <a:picLocks noChangeAspect="1"/>
          </p:cNvPicPr>
          <p:nvPr userDrawn="1"/>
        </p:nvPicPr>
        <p:blipFill>
          <a:blip r:embed="rId3"/>
          <a:stretch>
            <a:fillRect/>
          </a:stretch>
        </p:blipFill>
        <p:spPr>
          <a:xfrm>
            <a:off x="298674" y="196208"/>
            <a:ext cx="3064114" cy="892460"/>
          </a:xfrm>
          <a:prstGeom prst="rect">
            <a:avLst/>
          </a:prstGeom>
        </p:spPr>
      </p:pic>
    </p:spTree>
    <p:extLst>
      <p:ext uri="{BB962C8B-B14F-4D97-AF65-F5344CB8AC3E}">
        <p14:creationId xmlns:p14="http://schemas.microsoft.com/office/powerpoint/2010/main" val="9381059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Google Shape;20;p18">
            <a:extLst>
              <a:ext uri="{FF2B5EF4-FFF2-40B4-BE49-F238E27FC236}">
                <a16:creationId xmlns:a16="http://schemas.microsoft.com/office/drawing/2014/main" id="{43494490-62BE-474C-D10E-FA2CB6C7981C}"/>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cxnSp>
        <p:nvCxnSpPr>
          <p:cNvPr id="3" name="Straight Connector 2">
            <a:extLst>
              <a:ext uri="{FF2B5EF4-FFF2-40B4-BE49-F238E27FC236}">
                <a16:creationId xmlns:a16="http://schemas.microsoft.com/office/drawing/2014/main" id="{20B3D8FB-88D9-F58B-C641-FEF132DEBEC7}"/>
              </a:ext>
            </a:extLst>
          </p:cNvPr>
          <p:cNvCxnSpPr>
            <a:cxnSpLocks/>
          </p:cNvCxnSpPr>
          <p:nvPr userDrawn="1"/>
        </p:nvCxnSpPr>
        <p:spPr>
          <a:xfrm>
            <a:off x="831850" y="4328795"/>
            <a:ext cx="5264150" cy="0"/>
          </a:xfrm>
          <a:prstGeom prst="line">
            <a:avLst/>
          </a:prstGeom>
          <a:ln w="38100" cmpd="sng">
            <a:solidFill>
              <a:srgbClr val="006C92"/>
            </a:solidFill>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1801AC92-6E98-4B4E-849D-AC7084EE2E77}"/>
              </a:ext>
            </a:extLst>
          </p:cNvPr>
          <p:cNvSpPr>
            <a:spLocks noGrp="1"/>
          </p:cNvSpPr>
          <p:nvPr>
            <p:ph type="title"/>
          </p:nvPr>
        </p:nvSpPr>
        <p:spPr>
          <a:xfrm>
            <a:off x="838200" y="2672497"/>
            <a:ext cx="10752909" cy="1500187"/>
          </a:xfrm>
        </p:spPr>
        <p:txBody>
          <a:bodyPr anchor="b">
            <a:normAutofit/>
          </a:bodyPr>
          <a:lstStyle>
            <a:lvl1pPr algn="l">
              <a:lnSpc>
                <a:spcPct val="114000"/>
              </a:lnSpc>
              <a:defRPr sz="3400" b="0" i="0">
                <a:solidFill>
                  <a:schemeClr val="tx1"/>
                </a:solidFill>
                <a:latin typeface="Source Sans 3 Medium" panose="020B0303030403020204" pitchFamily="34" charset="0"/>
              </a:defRPr>
            </a:lvl1pPr>
          </a:lstStyle>
          <a:p>
            <a:r>
              <a:rPr lang="en-US"/>
              <a:t>Click to edit Master title style</a:t>
            </a:r>
          </a:p>
        </p:txBody>
      </p:sp>
      <p:sp>
        <p:nvSpPr>
          <p:cNvPr id="8" name="Text Placeholder 2">
            <a:extLst>
              <a:ext uri="{FF2B5EF4-FFF2-40B4-BE49-F238E27FC236}">
                <a16:creationId xmlns:a16="http://schemas.microsoft.com/office/drawing/2014/main" id="{2A3AA55C-3047-6444-8EB5-D10DCFB33F14}"/>
              </a:ext>
            </a:extLst>
          </p:cNvPr>
          <p:cNvSpPr>
            <a:spLocks noGrp="1"/>
          </p:cNvSpPr>
          <p:nvPr>
            <p:ph type="body" idx="1"/>
          </p:nvPr>
        </p:nvSpPr>
        <p:spPr>
          <a:xfrm>
            <a:off x="838200" y="4487051"/>
            <a:ext cx="10515600" cy="1500187"/>
          </a:xfrm>
        </p:spPr>
        <p:txBody>
          <a:bodyPr/>
          <a:lstStyle>
            <a:lvl1pPr marL="0" indent="0">
              <a:lnSpc>
                <a:spcPct val="114000"/>
              </a:lnSpc>
              <a:spcBef>
                <a:spcPts val="0"/>
              </a:spcBef>
              <a:buNone/>
              <a:defRPr sz="2400" b="0" i="0">
                <a:solidFill>
                  <a:schemeClr val="tx1">
                    <a:lumMod val="75000"/>
                    <a:lumOff val="25000"/>
                  </a:schemeClr>
                </a:solidFill>
                <a:latin typeface="Source Sans 3" panose="020B03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7" name="Google Shape;12;p16" descr="CW3E-Logo-Horizontal-FullColor.png">
            <a:extLst>
              <a:ext uri="{FF2B5EF4-FFF2-40B4-BE49-F238E27FC236}">
                <a16:creationId xmlns:a16="http://schemas.microsoft.com/office/drawing/2014/main" id="{2A1A9DED-1DDE-240F-E508-0CF48F7B0B81}"/>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Tree>
    <p:extLst>
      <p:ext uri="{BB962C8B-B14F-4D97-AF65-F5344CB8AC3E}">
        <p14:creationId xmlns:p14="http://schemas.microsoft.com/office/powerpoint/2010/main" val="320920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with Logos">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20B3D8FB-88D9-F58B-C641-FEF132DEBEC7}"/>
              </a:ext>
            </a:extLst>
          </p:cNvPr>
          <p:cNvCxnSpPr>
            <a:cxnSpLocks/>
          </p:cNvCxnSpPr>
          <p:nvPr userDrawn="1"/>
        </p:nvCxnSpPr>
        <p:spPr>
          <a:xfrm>
            <a:off x="831850" y="4328795"/>
            <a:ext cx="5264150" cy="0"/>
          </a:xfrm>
          <a:prstGeom prst="line">
            <a:avLst/>
          </a:prstGeom>
          <a:ln w="38100" cmpd="sng">
            <a:solidFill>
              <a:srgbClr val="006C92"/>
            </a:solidFill>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1801AC92-6E98-4B4E-849D-AC7084EE2E77}"/>
              </a:ext>
            </a:extLst>
          </p:cNvPr>
          <p:cNvSpPr>
            <a:spLocks noGrp="1"/>
          </p:cNvSpPr>
          <p:nvPr>
            <p:ph type="title"/>
          </p:nvPr>
        </p:nvSpPr>
        <p:spPr>
          <a:xfrm>
            <a:off x="838200" y="2672497"/>
            <a:ext cx="10752909" cy="1500187"/>
          </a:xfrm>
        </p:spPr>
        <p:txBody>
          <a:bodyPr anchor="b">
            <a:normAutofit/>
          </a:bodyPr>
          <a:lstStyle>
            <a:lvl1pPr algn="l">
              <a:lnSpc>
                <a:spcPct val="114000"/>
              </a:lnSpc>
              <a:defRPr sz="3400" b="0" i="0">
                <a:solidFill>
                  <a:schemeClr val="tx1"/>
                </a:solidFill>
                <a:latin typeface="Source Sans 3 Medium" panose="020B0303030403020204" pitchFamily="34" charset="0"/>
              </a:defRPr>
            </a:lvl1pPr>
          </a:lstStyle>
          <a:p>
            <a:r>
              <a:rPr lang="en-US"/>
              <a:t>Click to edit Master title style</a:t>
            </a:r>
          </a:p>
        </p:txBody>
      </p:sp>
      <p:sp>
        <p:nvSpPr>
          <p:cNvPr id="8" name="Text Placeholder 2">
            <a:extLst>
              <a:ext uri="{FF2B5EF4-FFF2-40B4-BE49-F238E27FC236}">
                <a16:creationId xmlns:a16="http://schemas.microsoft.com/office/drawing/2014/main" id="{2A3AA55C-3047-6444-8EB5-D10DCFB33F14}"/>
              </a:ext>
            </a:extLst>
          </p:cNvPr>
          <p:cNvSpPr>
            <a:spLocks noGrp="1"/>
          </p:cNvSpPr>
          <p:nvPr>
            <p:ph type="body" idx="1"/>
          </p:nvPr>
        </p:nvSpPr>
        <p:spPr>
          <a:xfrm>
            <a:off x="838200" y="4487051"/>
            <a:ext cx="10515600" cy="1500187"/>
          </a:xfrm>
        </p:spPr>
        <p:txBody>
          <a:bodyPr/>
          <a:lstStyle>
            <a:lvl1pPr marL="0" indent="0">
              <a:lnSpc>
                <a:spcPct val="114000"/>
              </a:lnSpc>
              <a:spcBef>
                <a:spcPts val="0"/>
              </a:spcBef>
              <a:buNone/>
              <a:defRPr sz="2400" b="0" i="0">
                <a:solidFill>
                  <a:schemeClr val="tx1">
                    <a:lumMod val="75000"/>
                    <a:lumOff val="25000"/>
                  </a:schemeClr>
                </a:solidFill>
                <a:latin typeface="Source Sans 3" panose="020B03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descr="A blue and green globe&#10;&#10;Description automatically generated">
            <a:extLst>
              <a:ext uri="{FF2B5EF4-FFF2-40B4-BE49-F238E27FC236}">
                <a16:creationId xmlns:a16="http://schemas.microsoft.com/office/drawing/2014/main" id="{A4FA585A-8B69-7C84-5811-8F81992CA4A1}"/>
              </a:ext>
            </a:extLst>
          </p:cNvPr>
          <p:cNvPicPr>
            <a:picLocks noChangeAspect="1"/>
          </p:cNvPicPr>
          <p:nvPr userDrawn="1"/>
        </p:nvPicPr>
        <p:blipFill>
          <a:blip r:embed="rId2"/>
          <a:stretch>
            <a:fillRect/>
          </a:stretch>
        </p:blipFill>
        <p:spPr>
          <a:xfrm>
            <a:off x="693907" y="6047857"/>
            <a:ext cx="4860859" cy="810143"/>
          </a:xfrm>
          <a:prstGeom prst="rect">
            <a:avLst/>
          </a:prstGeom>
        </p:spPr>
      </p:pic>
      <p:sp>
        <p:nvSpPr>
          <p:cNvPr id="6" name="Google Shape;105;p1">
            <a:extLst>
              <a:ext uri="{FF2B5EF4-FFF2-40B4-BE49-F238E27FC236}">
                <a16:creationId xmlns:a16="http://schemas.microsoft.com/office/drawing/2014/main" id="{A7DF4265-B4DA-7FC3-9141-52AF6FC1317D}"/>
              </a:ext>
            </a:extLst>
          </p:cNvPr>
          <p:cNvSpPr/>
          <p:nvPr userDrawn="1"/>
        </p:nvSpPr>
        <p:spPr>
          <a:xfrm>
            <a:off x="-140757" y="609599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01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FFFFFF"/>
              </a:solidFill>
              <a:latin typeface="Arial"/>
              <a:ea typeface="Arial"/>
              <a:cs typeface="Arial"/>
              <a:sym typeface="Arial"/>
            </a:endParaRPr>
          </a:p>
        </p:txBody>
      </p:sp>
      <p:pic>
        <p:nvPicPr>
          <p:cNvPr id="9" name="Picture 8" descr="A black background with blue text&#10;&#10;Description automatically generated">
            <a:extLst>
              <a:ext uri="{FF2B5EF4-FFF2-40B4-BE49-F238E27FC236}">
                <a16:creationId xmlns:a16="http://schemas.microsoft.com/office/drawing/2014/main" id="{6A578C08-147F-D11A-64D5-ADC57816F922}"/>
              </a:ext>
            </a:extLst>
          </p:cNvPr>
          <p:cNvPicPr>
            <a:picLocks noChangeAspect="1"/>
          </p:cNvPicPr>
          <p:nvPr userDrawn="1"/>
        </p:nvPicPr>
        <p:blipFill>
          <a:blip r:embed="rId3"/>
          <a:stretch>
            <a:fillRect/>
          </a:stretch>
        </p:blipFill>
        <p:spPr>
          <a:xfrm>
            <a:off x="298674" y="196208"/>
            <a:ext cx="3064114" cy="892460"/>
          </a:xfrm>
          <a:prstGeom prst="rect">
            <a:avLst/>
          </a:prstGeom>
        </p:spPr>
      </p:pic>
    </p:spTree>
    <p:extLst>
      <p:ext uri="{BB962C8B-B14F-4D97-AF65-F5344CB8AC3E}">
        <p14:creationId xmlns:p14="http://schemas.microsoft.com/office/powerpoint/2010/main" val="1807222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Google Shape;20;p18">
            <a:extLst>
              <a:ext uri="{FF2B5EF4-FFF2-40B4-BE49-F238E27FC236}">
                <a16:creationId xmlns:a16="http://schemas.microsoft.com/office/drawing/2014/main" id="{587479E4-DA8E-E8A0-0A34-FE6BC57413DF}"/>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pic>
        <p:nvPicPr>
          <p:cNvPr id="17" name="Google Shape;12;p16" descr="CW3E-Logo-Horizontal-FullColor.png">
            <a:extLst>
              <a:ext uri="{FF2B5EF4-FFF2-40B4-BE49-F238E27FC236}">
                <a16:creationId xmlns:a16="http://schemas.microsoft.com/office/drawing/2014/main" id="{405D7F10-38B3-5BEE-9EE1-CBFFB3E934EB}"/>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
        <p:nvSpPr>
          <p:cNvPr id="18" name="Google Shape;22;p18">
            <a:extLst>
              <a:ext uri="{FF2B5EF4-FFF2-40B4-BE49-F238E27FC236}">
                <a16:creationId xmlns:a16="http://schemas.microsoft.com/office/drawing/2014/main" id="{587B7AB3-588D-B1EB-A844-4051FA1452EC}"/>
              </a:ext>
            </a:extLst>
          </p:cNvPr>
          <p:cNvSpPr txBox="1">
            <a:spLocks/>
          </p:cNvSpPr>
          <p:nvPr userDrawn="1"/>
        </p:nvSpPr>
        <p:spPr>
          <a:xfrm>
            <a:off x="-164758" y="250878"/>
            <a:ext cx="11894745" cy="811807"/>
          </a:xfrm>
          <a:prstGeom prst="rect">
            <a:avLst/>
          </a:prstGeom>
          <a:solidFill>
            <a:srgbClr val="006C92"/>
          </a:solidFill>
          <a:ln>
            <a:noFill/>
          </a:ln>
        </p:spPr>
        <p:txBody>
          <a:bodyPr spcFirstLastPara="1" vert="horz" wrap="square" lIns="457200" tIns="0" rIns="0" bIns="0" rtlCol="0" anchor="ctr" anchorCtr="0">
            <a:noAutofit/>
          </a:bodyPr>
          <a:lstStyle>
            <a:lvl1pPr lvl="0" algn="l" defTabSz="914400" rtl="0" eaLnBrk="1" latinLnBrk="0" hangingPunct="1">
              <a:lnSpc>
                <a:spcPct val="86666"/>
              </a:lnSpc>
              <a:spcBef>
                <a:spcPts val="0"/>
              </a:spcBef>
              <a:spcAft>
                <a:spcPts val="0"/>
              </a:spcAft>
              <a:buClr>
                <a:schemeClr val="lt1"/>
              </a:buClr>
              <a:buSzPts val="3000"/>
              <a:buFont typeface="Calibri"/>
              <a:buNone/>
              <a:defRPr sz="3000" b="1" i="0" kern="1200" cap="none">
                <a:solidFill>
                  <a:schemeClr val="lt1"/>
                </a:solidFill>
                <a:latin typeface="Source Sans 3" panose="020B0303030403020204" pitchFamily="34" charset="0"/>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US"/>
          </a:p>
        </p:txBody>
      </p:sp>
      <p:sp>
        <p:nvSpPr>
          <p:cNvPr id="19" name="Title 1">
            <a:extLst>
              <a:ext uri="{FF2B5EF4-FFF2-40B4-BE49-F238E27FC236}">
                <a16:creationId xmlns:a16="http://schemas.microsoft.com/office/drawing/2014/main" id="{80294A4C-1920-3816-0554-45E9A158737B}"/>
              </a:ext>
            </a:extLst>
          </p:cNvPr>
          <p:cNvSpPr>
            <a:spLocks noGrp="1"/>
          </p:cNvSpPr>
          <p:nvPr>
            <p:ph type="title"/>
          </p:nvPr>
        </p:nvSpPr>
        <p:spPr>
          <a:xfrm>
            <a:off x="94593" y="276793"/>
            <a:ext cx="11541754" cy="759976"/>
          </a:xfrm>
        </p:spPr>
        <p:txBody>
          <a:bodyPr>
            <a:normAutofit/>
          </a:bodyPr>
          <a:lstStyle>
            <a:lvl1pPr algn="l">
              <a:defRPr sz="3000">
                <a:solidFill>
                  <a:schemeClr val="bg1"/>
                </a:solidFill>
              </a:defRPr>
            </a:lvl1pPr>
          </a:lstStyle>
          <a:p>
            <a:r>
              <a:rPr lang="en-US"/>
              <a:t>Click to edit Master title style</a:t>
            </a:r>
          </a:p>
        </p:txBody>
      </p:sp>
      <p:sp>
        <p:nvSpPr>
          <p:cNvPr id="20" name="Content Placeholder 2">
            <a:extLst>
              <a:ext uri="{FF2B5EF4-FFF2-40B4-BE49-F238E27FC236}">
                <a16:creationId xmlns:a16="http://schemas.microsoft.com/office/drawing/2014/main" id="{0BFAAC27-11A4-9431-6C37-0F61F3AB311E}"/>
              </a:ext>
            </a:extLst>
          </p:cNvPr>
          <p:cNvSpPr>
            <a:spLocks noGrp="1"/>
          </p:cNvSpPr>
          <p:nvPr>
            <p:ph idx="1"/>
          </p:nvPr>
        </p:nvSpPr>
        <p:spPr>
          <a:xfrm>
            <a:off x="462012" y="1352392"/>
            <a:ext cx="11267975" cy="4873936"/>
          </a:xfrm>
        </p:spPr>
        <p:txBody>
          <a:bodyPr/>
          <a:lstStyle>
            <a:lvl1pPr>
              <a:defRPr>
                <a:solidFill>
                  <a:schemeClr val="tx1">
                    <a:lumMod val="90000"/>
                    <a:lumOff val="10000"/>
                  </a:schemeClr>
                </a:solidFill>
              </a:defRPr>
            </a:lvl1pPr>
            <a:lvl2pPr>
              <a:defRPr>
                <a:solidFill>
                  <a:schemeClr val="tx1">
                    <a:lumMod val="90000"/>
                    <a:lumOff val="10000"/>
                  </a:schemeClr>
                </a:solidFill>
              </a:defRPr>
            </a:lvl2pPr>
            <a:lvl3pPr>
              <a:defRPr>
                <a:solidFill>
                  <a:schemeClr val="tx1">
                    <a:lumMod val="90000"/>
                    <a:lumOff val="10000"/>
                  </a:schemeClr>
                </a:solidFill>
              </a:defRPr>
            </a:lvl3pPr>
            <a:lvl4pPr>
              <a:defRPr>
                <a:solidFill>
                  <a:schemeClr val="tx1">
                    <a:lumMod val="90000"/>
                    <a:lumOff val="10000"/>
                  </a:schemeClr>
                </a:solidFill>
              </a:defRPr>
            </a:lvl4pPr>
            <a:lvl5pPr>
              <a:defRPr>
                <a:solidFill>
                  <a:schemeClr val="tx1">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lide Number Placeholder 5">
            <a:extLst>
              <a:ext uri="{FF2B5EF4-FFF2-40B4-BE49-F238E27FC236}">
                <a16:creationId xmlns:a16="http://schemas.microsoft.com/office/drawing/2014/main" id="{C99AD707-E2B7-B2C3-28D3-B8173A1E3F18}"/>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a:p>
        </p:txBody>
      </p:sp>
    </p:spTree>
    <p:extLst>
      <p:ext uri="{BB962C8B-B14F-4D97-AF65-F5344CB8AC3E}">
        <p14:creationId xmlns:p14="http://schemas.microsoft.com/office/powerpoint/2010/main" val="28953446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6" name="Google Shape;20;p18">
            <a:extLst>
              <a:ext uri="{FF2B5EF4-FFF2-40B4-BE49-F238E27FC236}">
                <a16:creationId xmlns:a16="http://schemas.microsoft.com/office/drawing/2014/main" id="{587479E4-DA8E-E8A0-0A34-FE6BC57413DF}"/>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pic>
        <p:nvPicPr>
          <p:cNvPr id="17" name="Google Shape;12;p16" descr="CW3E-Logo-Horizontal-FullColor.png">
            <a:extLst>
              <a:ext uri="{FF2B5EF4-FFF2-40B4-BE49-F238E27FC236}">
                <a16:creationId xmlns:a16="http://schemas.microsoft.com/office/drawing/2014/main" id="{405D7F10-38B3-5BEE-9EE1-CBFFB3E934EB}"/>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
        <p:nvSpPr>
          <p:cNvPr id="18" name="Google Shape;22;p18">
            <a:extLst>
              <a:ext uri="{FF2B5EF4-FFF2-40B4-BE49-F238E27FC236}">
                <a16:creationId xmlns:a16="http://schemas.microsoft.com/office/drawing/2014/main" id="{587B7AB3-588D-B1EB-A844-4051FA1452EC}"/>
              </a:ext>
            </a:extLst>
          </p:cNvPr>
          <p:cNvSpPr txBox="1">
            <a:spLocks/>
          </p:cNvSpPr>
          <p:nvPr userDrawn="1"/>
        </p:nvSpPr>
        <p:spPr>
          <a:xfrm>
            <a:off x="-164758" y="250878"/>
            <a:ext cx="11894745" cy="811807"/>
          </a:xfrm>
          <a:prstGeom prst="rect">
            <a:avLst/>
          </a:prstGeom>
          <a:solidFill>
            <a:srgbClr val="006C92"/>
          </a:solidFill>
          <a:ln>
            <a:noFill/>
          </a:ln>
        </p:spPr>
        <p:txBody>
          <a:bodyPr spcFirstLastPara="1" vert="horz" wrap="square" lIns="457200" tIns="0" rIns="0" bIns="0" rtlCol="0" anchor="ctr" anchorCtr="0">
            <a:noAutofit/>
          </a:bodyPr>
          <a:lstStyle>
            <a:lvl1pPr lvl="0" algn="l" defTabSz="914400" rtl="0" eaLnBrk="1" latinLnBrk="0" hangingPunct="1">
              <a:lnSpc>
                <a:spcPct val="86666"/>
              </a:lnSpc>
              <a:spcBef>
                <a:spcPts val="0"/>
              </a:spcBef>
              <a:spcAft>
                <a:spcPts val="0"/>
              </a:spcAft>
              <a:buClr>
                <a:schemeClr val="lt1"/>
              </a:buClr>
              <a:buSzPts val="3000"/>
              <a:buFont typeface="Calibri"/>
              <a:buNone/>
              <a:defRPr sz="3000" b="1" i="0" kern="1200" cap="none">
                <a:solidFill>
                  <a:schemeClr val="lt1"/>
                </a:solidFill>
                <a:latin typeface="Source Sans 3" panose="020B0303030403020204" pitchFamily="34" charset="0"/>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US"/>
          </a:p>
        </p:txBody>
      </p:sp>
      <p:sp>
        <p:nvSpPr>
          <p:cNvPr id="19" name="Title 1">
            <a:extLst>
              <a:ext uri="{FF2B5EF4-FFF2-40B4-BE49-F238E27FC236}">
                <a16:creationId xmlns:a16="http://schemas.microsoft.com/office/drawing/2014/main" id="{80294A4C-1920-3816-0554-45E9A158737B}"/>
              </a:ext>
            </a:extLst>
          </p:cNvPr>
          <p:cNvSpPr>
            <a:spLocks noGrp="1"/>
          </p:cNvSpPr>
          <p:nvPr>
            <p:ph type="title"/>
          </p:nvPr>
        </p:nvSpPr>
        <p:spPr>
          <a:xfrm>
            <a:off x="94593" y="276793"/>
            <a:ext cx="11541754" cy="759976"/>
          </a:xfrm>
        </p:spPr>
        <p:txBody>
          <a:bodyPr>
            <a:normAutofit/>
          </a:bodyPr>
          <a:lstStyle>
            <a:lvl1pPr algn="l">
              <a:defRPr sz="3000">
                <a:solidFill>
                  <a:schemeClr val="bg1"/>
                </a:solidFill>
              </a:defRPr>
            </a:lvl1pPr>
          </a:lstStyle>
          <a:p>
            <a:r>
              <a:rPr lang="en-US"/>
              <a:t>Click to edit Master title style</a:t>
            </a:r>
          </a:p>
        </p:txBody>
      </p:sp>
      <p:sp>
        <p:nvSpPr>
          <p:cNvPr id="2" name="Slide Number Placeholder 5">
            <a:extLst>
              <a:ext uri="{FF2B5EF4-FFF2-40B4-BE49-F238E27FC236}">
                <a16:creationId xmlns:a16="http://schemas.microsoft.com/office/drawing/2014/main" id="{8512108F-9BB3-C27A-C646-E9ACDE42792F}"/>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a:p>
        </p:txBody>
      </p:sp>
    </p:spTree>
    <p:extLst>
      <p:ext uri="{BB962C8B-B14F-4D97-AF65-F5344CB8AC3E}">
        <p14:creationId xmlns:p14="http://schemas.microsoft.com/office/powerpoint/2010/main" val="6377258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6" name="Google Shape;20;p18">
            <a:extLst>
              <a:ext uri="{FF2B5EF4-FFF2-40B4-BE49-F238E27FC236}">
                <a16:creationId xmlns:a16="http://schemas.microsoft.com/office/drawing/2014/main" id="{587479E4-DA8E-E8A0-0A34-FE6BC57413DF}"/>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pic>
        <p:nvPicPr>
          <p:cNvPr id="17" name="Google Shape;12;p16" descr="CW3E-Logo-Horizontal-FullColor.png">
            <a:extLst>
              <a:ext uri="{FF2B5EF4-FFF2-40B4-BE49-F238E27FC236}">
                <a16:creationId xmlns:a16="http://schemas.microsoft.com/office/drawing/2014/main" id="{405D7F10-38B3-5BEE-9EE1-CBFFB3E934EB}"/>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
        <p:nvSpPr>
          <p:cNvPr id="2" name="Slide Number Placeholder 5">
            <a:extLst>
              <a:ext uri="{FF2B5EF4-FFF2-40B4-BE49-F238E27FC236}">
                <a16:creationId xmlns:a16="http://schemas.microsoft.com/office/drawing/2014/main" id="{50A19543-C343-3F5A-156D-6E0DF2718CDE}"/>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a:p>
        </p:txBody>
      </p:sp>
    </p:spTree>
    <p:extLst>
      <p:ext uri="{BB962C8B-B14F-4D97-AF65-F5344CB8AC3E}">
        <p14:creationId xmlns:p14="http://schemas.microsoft.com/office/powerpoint/2010/main" val="26065277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hite">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BAB960B2-7AD0-7679-1457-3CBD0DE91E71}"/>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a:p>
        </p:txBody>
      </p:sp>
    </p:spTree>
    <p:extLst>
      <p:ext uri="{BB962C8B-B14F-4D97-AF65-F5344CB8AC3E}">
        <p14:creationId xmlns:p14="http://schemas.microsoft.com/office/powerpoint/2010/main" val="35223889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783DDE-69BF-D346-BF7D-06F3812EFACD}"/>
              </a:ext>
            </a:extLst>
          </p:cNvPr>
          <p:cNvSpPr>
            <a:spLocks noGrp="1"/>
          </p:cNvSpPr>
          <p:nvPr>
            <p:ph type="body" idx="1"/>
          </p:nvPr>
        </p:nvSpPr>
        <p:spPr>
          <a:xfrm>
            <a:off x="462013" y="1352392"/>
            <a:ext cx="10993629" cy="493403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824053C0-5568-DE42-BA12-48A0E058B483}"/>
              </a:ext>
            </a:extLst>
          </p:cNvPr>
          <p:cNvSpPr>
            <a:spLocks noGrp="1"/>
          </p:cNvSpPr>
          <p:nvPr>
            <p:ph type="title"/>
          </p:nvPr>
        </p:nvSpPr>
        <p:spPr>
          <a:xfrm>
            <a:off x="94593" y="206448"/>
            <a:ext cx="11361049" cy="759976"/>
          </a:xfrm>
          <a:prstGeom prst="rect">
            <a:avLst/>
          </a:prstGeom>
        </p:spPr>
        <p:txBody>
          <a:bodyPr vert="horz" lIns="91440" tIns="45720" rIns="91440" bIns="45720" rtlCol="0" anchor="ctr">
            <a:normAutofit/>
          </a:bodyPr>
          <a:lstStyle/>
          <a:p>
            <a:r>
              <a:rPr lang="en-US"/>
              <a:t>Click to edit Master title style</a:t>
            </a:r>
          </a:p>
        </p:txBody>
      </p:sp>
      <p:sp>
        <p:nvSpPr>
          <p:cNvPr id="4" name="Slide Number Placeholder 5">
            <a:extLst>
              <a:ext uri="{FF2B5EF4-FFF2-40B4-BE49-F238E27FC236}">
                <a16:creationId xmlns:a16="http://schemas.microsoft.com/office/drawing/2014/main" id="{80C7181C-2D3E-8E83-6CCB-1923CA285647}"/>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a:p>
        </p:txBody>
      </p:sp>
    </p:spTree>
    <p:extLst>
      <p:ext uri="{BB962C8B-B14F-4D97-AF65-F5344CB8AC3E}">
        <p14:creationId xmlns:p14="http://schemas.microsoft.com/office/powerpoint/2010/main" val="211775386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700" r:id="rId3"/>
    <p:sldLayoutId id="2147483696" r:id="rId4"/>
    <p:sldLayoutId id="2147483697" r:id="rId5"/>
    <p:sldLayoutId id="2147483698" r:id="rId6"/>
    <p:sldLayoutId id="2147483699" r:id="rId7"/>
  </p:sldLayoutIdLst>
  <p:hf hdr="0" ftr="0" dt="0"/>
  <p:txStyles>
    <p:titleStyle>
      <a:lvl1pPr algn="l" defTabSz="914400" rtl="0" eaLnBrk="1" latinLnBrk="0" hangingPunct="1">
        <a:lnSpc>
          <a:spcPct val="114000"/>
        </a:lnSpc>
        <a:spcBef>
          <a:spcPct val="0"/>
        </a:spcBef>
        <a:buNone/>
        <a:defRPr sz="3000" b="0" i="0" kern="1200">
          <a:solidFill>
            <a:schemeClr val="tx1">
              <a:lumMod val="85000"/>
              <a:lumOff val="15000"/>
            </a:schemeClr>
          </a:solidFill>
          <a:latin typeface="Source Sans 3" panose="020B0303030403020204" pitchFamily="34" charset="0"/>
          <a:ea typeface="+mj-ea"/>
          <a:cs typeface="+mj-cs"/>
        </a:defRPr>
      </a:lvl1pPr>
    </p:titleStyle>
    <p:bodyStyle>
      <a:lvl1pPr marL="228600" indent="-228600" algn="l" defTabSz="914400" rtl="0" eaLnBrk="1" latinLnBrk="0" hangingPunct="1">
        <a:lnSpc>
          <a:spcPct val="114000"/>
        </a:lnSpc>
        <a:spcBef>
          <a:spcPts val="0"/>
        </a:spcBef>
        <a:buFont typeface="Arial" panose="020B0604020202020204" pitchFamily="34" charset="0"/>
        <a:buChar char="•"/>
        <a:defRPr sz="2800" b="0" i="0" kern="1200">
          <a:solidFill>
            <a:schemeClr val="tx1">
              <a:lumMod val="90000"/>
              <a:lumOff val="10000"/>
            </a:schemeClr>
          </a:solidFill>
          <a:latin typeface="Source Sans 3" panose="020B0303030403020204" pitchFamily="34" charset="0"/>
          <a:ea typeface="+mn-ea"/>
          <a:cs typeface="+mn-cs"/>
        </a:defRPr>
      </a:lvl1pPr>
      <a:lvl2pPr marL="685800" indent="-228600" algn="l" defTabSz="914400" rtl="0" eaLnBrk="1" latinLnBrk="0" hangingPunct="1">
        <a:lnSpc>
          <a:spcPct val="114000"/>
        </a:lnSpc>
        <a:spcBef>
          <a:spcPts val="0"/>
        </a:spcBef>
        <a:buFont typeface="Arial" panose="020B0604020202020204" pitchFamily="34" charset="0"/>
        <a:buChar char="•"/>
        <a:defRPr sz="2400" b="0" i="0" kern="1200">
          <a:solidFill>
            <a:schemeClr val="tx1">
              <a:lumMod val="90000"/>
              <a:lumOff val="10000"/>
            </a:schemeClr>
          </a:solidFill>
          <a:latin typeface="Source Sans 3" panose="020B0303030403020204" pitchFamily="34" charset="0"/>
          <a:ea typeface="+mn-ea"/>
          <a:cs typeface="+mn-cs"/>
        </a:defRPr>
      </a:lvl2pPr>
      <a:lvl3pPr marL="1143000" indent="-228600" algn="l" defTabSz="914400" rtl="0" eaLnBrk="1" latinLnBrk="0" hangingPunct="1">
        <a:lnSpc>
          <a:spcPct val="114000"/>
        </a:lnSpc>
        <a:spcBef>
          <a:spcPts val="0"/>
        </a:spcBef>
        <a:buFont typeface="Arial" panose="020B0604020202020204" pitchFamily="34" charset="0"/>
        <a:buChar char="•"/>
        <a:defRPr sz="2200" b="0" i="0" kern="1200">
          <a:solidFill>
            <a:schemeClr val="tx1">
              <a:lumMod val="90000"/>
              <a:lumOff val="10000"/>
            </a:schemeClr>
          </a:solidFill>
          <a:latin typeface="Source Sans 3" panose="020B0303030403020204" pitchFamily="34" charset="0"/>
          <a:ea typeface="+mn-ea"/>
          <a:cs typeface="+mn-cs"/>
        </a:defRPr>
      </a:lvl3pPr>
      <a:lvl4pPr marL="1600200" indent="-228600" algn="l" defTabSz="914400" rtl="0" eaLnBrk="1" latinLnBrk="0" hangingPunct="1">
        <a:lnSpc>
          <a:spcPct val="114000"/>
        </a:lnSpc>
        <a:spcBef>
          <a:spcPts val="0"/>
        </a:spcBef>
        <a:buFont typeface="Arial" panose="020B0604020202020204" pitchFamily="34" charset="0"/>
        <a:buChar char="•"/>
        <a:defRPr sz="2000" b="0" i="0" kern="1200">
          <a:solidFill>
            <a:schemeClr val="tx1">
              <a:lumMod val="90000"/>
              <a:lumOff val="10000"/>
            </a:schemeClr>
          </a:solidFill>
          <a:latin typeface="Source Sans 3" panose="020B0303030403020204" pitchFamily="34" charset="0"/>
          <a:ea typeface="+mn-ea"/>
          <a:cs typeface="+mn-cs"/>
        </a:defRPr>
      </a:lvl4pPr>
      <a:lvl5pPr marL="2057400" indent="-228600" algn="l" defTabSz="914400" rtl="0" eaLnBrk="1" latinLnBrk="0" hangingPunct="1">
        <a:lnSpc>
          <a:spcPct val="114000"/>
        </a:lnSpc>
        <a:spcBef>
          <a:spcPts val="0"/>
        </a:spcBef>
        <a:buFont typeface="Arial" panose="020B0604020202020204" pitchFamily="34" charset="0"/>
        <a:buChar char="•"/>
        <a:defRPr sz="2000" b="0" i="0" kern="1200">
          <a:solidFill>
            <a:schemeClr val="tx1">
              <a:lumMod val="90000"/>
              <a:lumOff val="10000"/>
            </a:schemeClr>
          </a:solidFill>
          <a:latin typeface="Source Sans 3" panose="020B03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03ED4A-5781-1D58-8AC6-7D9D3F1EEF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6665C3-7E49-529F-D747-A5A1EC1E8597}"/>
              </a:ext>
            </a:extLst>
          </p:cNvPr>
          <p:cNvSpPr>
            <a:spLocks noGrp="1"/>
          </p:cNvSpPr>
          <p:nvPr>
            <p:ph type="title"/>
          </p:nvPr>
        </p:nvSpPr>
        <p:spPr/>
        <p:txBody>
          <a:bodyPr>
            <a:noAutofit/>
          </a:bodyPr>
          <a:lstStyle/>
          <a:p>
            <a:r>
              <a:rPr lang="en-US" sz="2400"/>
              <a:t>Incorporating Current Snow State and Seasonal Streamflow Forecasts into FIRO - Summary</a:t>
            </a:r>
          </a:p>
        </p:txBody>
      </p:sp>
      <p:sp>
        <p:nvSpPr>
          <p:cNvPr id="4" name="Slide Number Placeholder 3">
            <a:extLst>
              <a:ext uri="{FF2B5EF4-FFF2-40B4-BE49-F238E27FC236}">
                <a16:creationId xmlns:a16="http://schemas.microsoft.com/office/drawing/2014/main" id="{B434228C-689F-DB9E-5A10-D0A40B88EDAA}"/>
              </a:ext>
            </a:extLst>
          </p:cNvPr>
          <p:cNvSpPr>
            <a:spLocks noGrp="1"/>
          </p:cNvSpPr>
          <p:nvPr>
            <p:ph type="sldNum" sz="quarter" idx="4"/>
          </p:nvPr>
        </p:nvSpPr>
        <p:spPr>
          <a:prstGeom prst="rect">
            <a:avLst/>
          </a:prstGeom>
        </p:spPr>
        <p:txBody>
          <a:bodyPr/>
          <a:lstStyle/>
          <a:p>
            <a:fld id="{7B0CD808-6240-BA45-BC03-A25D999FD0E0}" type="slidenum">
              <a:rPr lang="en-US" smtClean="0"/>
              <a:pPr/>
              <a:t>1</a:t>
            </a:fld>
            <a:endParaRPr lang="en-US"/>
          </a:p>
        </p:txBody>
      </p:sp>
      <p:graphicFrame>
        <p:nvGraphicFramePr>
          <p:cNvPr id="8" name="Google Shape;113;p7">
            <a:extLst>
              <a:ext uri="{FF2B5EF4-FFF2-40B4-BE49-F238E27FC236}">
                <a16:creationId xmlns:a16="http://schemas.microsoft.com/office/drawing/2014/main" id="{4E1C5B18-2672-281F-B74C-72385EB0E720}"/>
              </a:ext>
            </a:extLst>
          </p:cNvPr>
          <p:cNvGraphicFramePr/>
          <p:nvPr>
            <p:extLst>
              <p:ext uri="{D42A27DB-BD31-4B8C-83A1-F6EECF244321}">
                <p14:modId xmlns:p14="http://schemas.microsoft.com/office/powerpoint/2010/main" val="3624611700"/>
              </p:ext>
            </p:extLst>
          </p:nvPr>
        </p:nvGraphicFramePr>
        <p:xfrm>
          <a:off x="233082" y="1133949"/>
          <a:ext cx="11403265" cy="4850050"/>
        </p:xfrm>
        <a:graphic>
          <a:graphicData uri="http://schemas.openxmlformats.org/drawingml/2006/table">
            <a:tbl>
              <a:tblPr>
                <a:noFill/>
              </a:tblPr>
              <a:tblGrid>
                <a:gridCol w="5547344">
                  <a:extLst>
                    <a:ext uri="{9D8B030D-6E8A-4147-A177-3AD203B41FA5}">
                      <a16:colId xmlns:a16="http://schemas.microsoft.com/office/drawing/2014/main" val="20000"/>
                    </a:ext>
                  </a:extLst>
                </a:gridCol>
                <a:gridCol w="5855921">
                  <a:extLst>
                    <a:ext uri="{9D8B030D-6E8A-4147-A177-3AD203B41FA5}">
                      <a16:colId xmlns:a16="http://schemas.microsoft.com/office/drawing/2014/main" val="20001"/>
                    </a:ext>
                  </a:extLst>
                </a:gridCol>
              </a:tblGrid>
              <a:tr h="540991">
                <a:tc>
                  <a:txBody>
                    <a:bodyPr/>
                    <a:lstStyle/>
                    <a:p>
                      <a:pPr marL="0" lvl="0" indent="0" algn="l" rtl="0">
                        <a:spcBef>
                          <a:spcPts val="0"/>
                        </a:spcBef>
                        <a:spcAft>
                          <a:spcPts val="0"/>
                        </a:spcAft>
                        <a:buNone/>
                      </a:pPr>
                      <a:r>
                        <a:rPr lang="en-US" sz="2500" b="1">
                          <a:solidFill>
                            <a:schemeClr val="lt1"/>
                          </a:solidFill>
                          <a:latin typeface="Source Sans 3" panose="020B0303030403020204"/>
                        </a:rPr>
                        <a:t>Key Topics:</a:t>
                      </a:r>
                      <a:endParaRPr sz="2500" b="1">
                        <a:solidFill>
                          <a:schemeClr val="lt1"/>
                        </a:solidFill>
                        <a:latin typeface="Source Sans 3" panose="020B0303030403020204"/>
                      </a:endParaRPr>
                    </a:p>
                  </a:txBody>
                  <a:tcPr marL="121900" marR="121900" marT="121900" marB="121900">
                    <a:solidFill>
                      <a:schemeClr val="accent1"/>
                    </a:solidFill>
                  </a:tcPr>
                </a:tc>
                <a:tc>
                  <a:txBody>
                    <a:bodyPr/>
                    <a:lstStyle/>
                    <a:p>
                      <a:pPr marL="0" lvl="0" indent="0" algn="l" rtl="0">
                        <a:spcBef>
                          <a:spcPts val="0"/>
                        </a:spcBef>
                        <a:spcAft>
                          <a:spcPts val="0"/>
                        </a:spcAft>
                        <a:buNone/>
                      </a:pPr>
                      <a:r>
                        <a:rPr lang="en-US" sz="2500" b="1">
                          <a:solidFill>
                            <a:schemeClr val="lt1"/>
                          </a:solidFill>
                          <a:latin typeface="Source Sans 3" panose="020B0303030403020204"/>
                        </a:rPr>
                        <a:t>Key Takeaways:</a:t>
                      </a:r>
                      <a:endParaRPr sz="2500" b="1">
                        <a:solidFill>
                          <a:schemeClr val="lt1"/>
                        </a:solidFill>
                        <a:latin typeface="Source Sans 3" panose="020B0303030403020204"/>
                      </a:endParaRPr>
                    </a:p>
                  </a:txBody>
                  <a:tcPr marL="121900" marR="121900" marT="121900" marB="121900">
                    <a:solidFill>
                      <a:schemeClr val="accent1"/>
                    </a:solidFill>
                  </a:tcPr>
                </a:tc>
                <a:extLst>
                  <a:ext uri="{0D108BD9-81ED-4DB2-BD59-A6C34878D82A}">
                    <a16:rowId xmlns:a16="http://schemas.microsoft.com/office/drawing/2014/main" val="10000"/>
                  </a:ext>
                </a:extLst>
              </a:tr>
              <a:tr h="3615370">
                <a:tc>
                  <a:txBody>
                    <a:bodyPr/>
                    <a:lstStyle/>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Challenges to incorporating seasonal forecasts in FIRO</a:t>
                      </a:r>
                    </a:p>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Introducing Direct Policy Search (DPS)</a:t>
                      </a:r>
                    </a:p>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New Don Pedro as a test bed for DPS</a:t>
                      </a:r>
                    </a:p>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Benefits and Data requirements of DPS</a:t>
                      </a:r>
                    </a:p>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Existing efforts at CW3E</a:t>
                      </a:r>
                    </a:p>
                  </a:txBody>
                  <a:tcPr marL="121900" marR="121900" marT="121900" marB="121900">
                    <a:solidFill>
                      <a:schemeClr val="lt1"/>
                    </a:solidFill>
                  </a:tcPr>
                </a:tc>
                <a:tc>
                  <a:txBody>
                    <a:bodyPr/>
                    <a:lstStyle/>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DPS allows a very flexible reservoir operation which can balance multiple tradeoffs</a:t>
                      </a:r>
                    </a:p>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Once calibrated, very cheap computational cost and relatively easy to integrate</a:t>
                      </a:r>
                    </a:p>
                    <a:p>
                      <a:pPr marL="457200" lvl="0" indent="-323850" algn="l" rtl="0">
                        <a:lnSpc>
                          <a:spcPct val="150000"/>
                        </a:lnSpc>
                        <a:spcBef>
                          <a:spcPts val="0"/>
                        </a:spcBef>
                        <a:spcAft>
                          <a:spcPts val="0"/>
                        </a:spcAft>
                        <a:buClr>
                          <a:srgbClr val="0C68AC"/>
                        </a:buClr>
                        <a:buSzPts val="1500"/>
                        <a:buChar char="•"/>
                      </a:pPr>
                      <a:r>
                        <a:rPr lang="en-US" sz="2200">
                          <a:solidFill>
                            <a:srgbClr val="006C92"/>
                          </a:solidFill>
                          <a:latin typeface="Source Sans 3" panose="020B0303030403020204" pitchFamily="34" charset="0"/>
                          <a:ea typeface="Calibri"/>
                          <a:cs typeface="Calibri"/>
                          <a:sym typeface="Calibri"/>
                        </a:rPr>
                        <a:t>Can use a variety of hydroclimate information, not just seasonal runoff forecasts</a:t>
                      </a:r>
                    </a:p>
                  </a:txBody>
                  <a:tcPr marL="121900" marR="121900" marT="121900" marB="121900">
                    <a:solidFill>
                      <a:schemeClr val="lt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674259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84D34-F608-5E30-4254-8656805ACE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4A6A03-7A47-9A0B-A456-9B49BD13AC5D}"/>
              </a:ext>
            </a:extLst>
          </p:cNvPr>
          <p:cNvSpPr>
            <a:spLocks noGrp="1"/>
          </p:cNvSpPr>
          <p:nvPr>
            <p:ph type="title"/>
          </p:nvPr>
        </p:nvSpPr>
        <p:spPr/>
        <p:txBody>
          <a:bodyPr>
            <a:normAutofit/>
          </a:bodyPr>
          <a:lstStyle/>
          <a:p>
            <a:r>
              <a:rPr lang="en-US"/>
              <a:t>Current Efforts at CW3E and Next Steps</a:t>
            </a:r>
          </a:p>
        </p:txBody>
      </p:sp>
      <p:sp>
        <p:nvSpPr>
          <p:cNvPr id="4" name="Slide Number Placeholder 3">
            <a:extLst>
              <a:ext uri="{FF2B5EF4-FFF2-40B4-BE49-F238E27FC236}">
                <a16:creationId xmlns:a16="http://schemas.microsoft.com/office/drawing/2014/main" id="{3AF7BF44-9A5B-55E8-07CC-5661DFF9D0F5}"/>
              </a:ext>
            </a:extLst>
          </p:cNvPr>
          <p:cNvSpPr>
            <a:spLocks noGrp="1"/>
          </p:cNvSpPr>
          <p:nvPr>
            <p:ph type="sldNum" sz="quarter" idx="4"/>
          </p:nvPr>
        </p:nvSpPr>
        <p:spPr>
          <a:prstGeom prst="rect">
            <a:avLst/>
          </a:prstGeom>
        </p:spPr>
        <p:txBody>
          <a:bodyPr/>
          <a:lstStyle/>
          <a:p>
            <a:fld id="{7B0CD808-6240-BA45-BC03-A25D999FD0E0}" type="slidenum">
              <a:rPr lang="en-US" smtClean="0"/>
              <a:pPr/>
              <a:t>10</a:t>
            </a:fld>
            <a:endParaRPr lang="en-US"/>
          </a:p>
        </p:txBody>
      </p:sp>
      <p:sp>
        <p:nvSpPr>
          <p:cNvPr id="5" name="Content Placeholder 2">
            <a:extLst>
              <a:ext uri="{FF2B5EF4-FFF2-40B4-BE49-F238E27FC236}">
                <a16:creationId xmlns:a16="http://schemas.microsoft.com/office/drawing/2014/main" id="{4DEFFDCF-81CC-AA0D-6E73-88C05372BEDB}"/>
              </a:ext>
            </a:extLst>
          </p:cNvPr>
          <p:cNvSpPr>
            <a:spLocks noGrp="1"/>
          </p:cNvSpPr>
          <p:nvPr>
            <p:ph idx="1"/>
          </p:nvPr>
        </p:nvSpPr>
        <p:spPr>
          <a:xfrm>
            <a:off x="477386" y="1247534"/>
            <a:ext cx="5794322" cy="4877691"/>
          </a:xfrm>
        </p:spPr>
        <p:txBody>
          <a:bodyPr>
            <a:noAutofit/>
          </a:bodyPr>
          <a:lstStyle/>
          <a:p>
            <a:r>
              <a:rPr lang="en-US" sz="2400">
                <a:sym typeface="Wingdings" pitchFamily="2" charset="2"/>
              </a:rPr>
              <a:t>Development of a simulation model for New Don Pedro Reservoir</a:t>
            </a:r>
          </a:p>
          <a:p>
            <a:r>
              <a:rPr lang="en-US" sz="2400">
                <a:sym typeface="Wingdings" pitchFamily="2" charset="2"/>
              </a:rPr>
              <a:t>Develop and test DPS using the following SWE datasets as a pilot case:</a:t>
            </a:r>
          </a:p>
          <a:p>
            <a:pPr lvl="1"/>
            <a:r>
              <a:rPr lang="en-US">
                <a:sym typeface="Wingdings" pitchFamily="2" charset="2"/>
              </a:rPr>
              <a:t>UA-SWANN (800 m, daily, WY1982-Present)</a:t>
            </a:r>
          </a:p>
          <a:p>
            <a:pPr lvl="1"/>
            <a:r>
              <a:rPr lang="en-US">
                <a:sym typeface="Wingdings" pitchFamily="2" charset="2"/>
              </a:rPr>
              <a:t>NWM (1 km, 3-hourly, WY1979 – WY2022)</a:t>
            </a:r>
          </a:p>
          <a:p>
            <a:r>
              <a:rPr lang="en-US" sz="2400">
                <a:sym typeface="Wingdings" pitchFamily="2" charset="2"/>
              </a:rPr>
              <a:t>Consider differences in SWE products</a:t>
            </a:r>
          </a:p>
          <a:p>
            <a:r>
              <a:rPr lang="en-US" sz="2400">
                <a:sym typeface="Wingdings" pitchFamily="2" charset="2"/>
              </a:rPr>
              <a:t>Later, add seasonal forecast volumes at different lead times</a:t>
            </a:r>
          </a:p>
          <a:p>
            <a:pPr marL="0" indent="0">
              <a:buNone/>
            </a:pPr>
            <a:endParaRPr lang="en-US" sz="2400" b="1"/>
          </a:p>
          <a:p>
            <a:pPr marL="0" indent="0" algn="ctr">
              <a:buNone/>
            </a:pPr>
            <a:endParaRPr lang="en-US" sz="2400" b="1">
              <a:solidFill>
                <a:srgbClr val="006C92"/>
              </a:solidFill>
              <a:sym typeface="Wingdings" pitchFamily="2" charset="2"/>
            </a:endParaRPr>
          </a:p>
        </p:txBody>
      </p:sp>
      <p:sp>
        <p:nvSpPr>
          <p:cNvPr id="9" name="TextBox 8">
            <a:extLst>
              <a:ext uri="{FF2B5EF4-FFF2-40B4-BE49-F238E27FC236}">
                <a16:creationId xmlns:a16="http://schemas.microsoft.com/office/drawing/2014/main" id="{B456B672-FE21-FB06-5FC6-139902B148A1}"/>
              </a:ext>
            </a:extLst>
          </p:cNvPr>
          <p:cNvSpPr txBox="1"/>
          <p:nvPr/>
        </p:nvSpPr>
        <p:spPr>
          <a:xfrm>
            <a:off x="7540670" y="5709727"/>
            <a:ext cx="3248292" cy="830997"/>
          </a:xfrm>
          <a:prstGeom prst="rect">
            <a:avLst/>
          </a:prstGeom>
          <a:noFill/>
        </p:spPr>
        <p:txBody>
          <a:bodyPr wrap="square">
            <a:spAutoFit/>
          </a:bodyPr>
          <a:lstStyle/>
          <a:p>
            <a:r>
              <a:rPr lang="en-US" sz="2400" b="1">
                <a:latin typeface="Source Sans 3" panose="020B0303030403020204" pitchFamily="34" charset="0"/>
              </a:rPr>
              <a:t>Questions?</a:t>
            </a:r>
          </a:p>
          <a:p>
            <a:r>
              <a:rPr lang="en-US" sz="2400">
                <a:solidFill>
                  <a:schemeClr val="tx1">
                    <a:lumMod val="90000"/>
                    <a:lumOff val="10000"/>
                  </a:schemeClr>
                </a:solidFill>
                <a:latin typeface="Source Sans 3" panose="020B0303030403020204" pitchFamily="34" charset="0"/>
              </a:rPr>
              <a:t>       </a:t>
            </a:r>
            <a:r>
              <a:rPr lang="en-US" sz="2400" err="1">
                <a:solidFill>
                  <a:schemeClr val="tx1">
                    <a:lumMod val="90000"/>
                    <a:lumOff val="10000"/>
                  </a:schemeClr>
                </a:solidFill>
                <a:latin typeface="Source Sans 3" panose="020B0303030403020204" pitchFamily="34" charset="0"/>
              </a:rPr>
              <a:t>amoiz@ucsd.edu</a:t>
            </a:r>
            <a:endParaRPr lang="en-US" sz="2400">
              <a:solidFill>
                <a:schemeClr val="tx1">
                  <a:lumMod val="90000"/>
                  <a:lumOff val="10000"/>
                </a:schemeClr>
              </a:solidFill>
              <a:latin typeface="Source Sans 3" panose="020B0303030403020204" pitchFamily="34" charset="0"/>
            </a:endParaRPr>
          </a:p>
        </p:txBody>
      </p:sp>
      <p:pic>
        <p:nvPicPr>
          <p:cNvPr id="5122" name="Picture 2" descr="A black post office or mailbox pictogram on a transparent background. Vector design.">
            <a:extLst>
              <a:ext uri="{FF2B5EF4-FFF2-40B4-BE49-F238E27FC236}">
                <a16:creationId xmlns:a16="http://schemas.microsoft.com/office/drawing/2014/main" id="{8C6199AA-5232-0F84-636E-347C8298C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0878" y="6199302"/>
            <a:ext cx="362309" cy="20935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064EE261-7053-4CB1-4D69-EB75F94B889A}"/>
              </a:ext>
            </a:extLst>
          </p:cNvPr>
          <p:cNvSpPr txBox="1"/>
          <p:nvPr/>
        </p:nvSpPr>
        <p:spPr>
          <a:xfrm>
            <a:off x="6507857" y="1177626"/>
            <a:ext cx="5206757" cy="830997"/>
          </a:xfrm>
          <a:prstGeom prst="rect">
            <a:avLst/>
          </a:prstGeom>
          <a:noFill/>
        </p:spPr>
        <p:txBody>
          <a:bodyPr wrap="square">
            <a:spAutoFit/>
          </a:bodyPr>
          <a:lstStyle/>
          <a:p>
            <a:pPr algn="ctr"/>
            <a:r>
              <a:rPr lang="en-US" sz="2400" b="1">
                <a:latin typeface="Source Sans 3" panose="020B0303030403020204" pitchFamily="34" charset="0"/>
                <a:sym typeface="Wingdings" pitchFamily="2" charset="2"/>
              </a:rPr>
              <a:t>Comparison of UA-SWANN and NWM SWE products over 40 years</a:t>
            </a:r>
          </a:p>
        </p:txBody>
      </p:sp>
      <p:pic>
        <p:nvPicPr>
          <p:cNvPr id="3" name="Picture 2">
            <a:extLst>
              <a:ext uri="{FF2B5EF4-FFF2-40B4-BE49-F238E27FC236}">
                <a16:creationId xmlns:a16="http://schemas.microsoft.com/office/drawing/2014/main" id="{0BB96DB6-8533-D814-1919-F873A41F06C3}"/>
              </a:ext>
            </a:extLst>
          </p:cNvPr>
          <p:cNvPicPr>
            <a:picLocks noChangeAspect="1"/>
          </p:cNvPicPr>
          <p:nvPr/>
        </p:nvPicPr>
        <p:blipFill>
          <a:blip r:embed="rId4"/>
          <a:stretch>
            <a:fillRect/>
          </a:stretch>
        </p:blipFill>
        <p:spPr>
          <a:xfrm>
            <a:off x="6201044" y="2149480"/>
            <a:ext cx="5820382" cy="3288287"/>
          </a:xfrm>
          <a:prstGeom prst="rect">
            <a:avLst/>
          </a:prstGeom>
        </p:spPr>
      </p:pic>
      <p:pic>
        <p:nvPicPr>
          <p:cNvPr id="6" name="Graphic 5">
            <a:extLst>
              <a:ext uri="{FF2B5EF4-FFF2-40B4-BE49-F238E27FC236}">
                <a16:creationId xmlns:a16="http://schemas.microsoft.com/office/drawing/2014/main" id="{63F5DEF4-C558-D9D3-9E5F-154F754769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54726" y="1265928"/>
            <a:ext cx="4297368" cy="4514407"/>
          </a:xfrm>
          <a:prstGeom prst="rect">
            <a:avLst/>
          </a:prstGeom>
        </p:spPr>
      </p:pic>
    </p:spTree>
    <p:extLst>
      <p:ext uri="{BB962C8B-B14F-4D97-AF65-F5344CB8AC3E}">
        <p14:creationId xmlns:p14="http://schemas.microsoft.com/office/powerpoint/2010/main" val="307944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652F9-BD78-3B72-3563-94FE996EBFD7}"/>
              </a:ext>
            </a:extLst>
          </p:cNvPr>
          <p:cNvSpPr>
            <a:spLocks noGrp="1"/>
          </p:cNvSpPr>
          <p:nvPr>
            <p:ph type="title"/>
          </p:nvPr>
        </p:nvSpPr>
        <p:spPr/>
        <p:txBody>
          <a:bodyPr/>
          <a:lstStyle/>
          <a:p>
            <a:r>
              <a:rPr lang="en-US"/>
              <a:t>Supplemental Slides</a:t>
            </a:r>
          </a:p>
        </p:txBody>
      </p:sp>
      <p:sp>
        <p:nvSpPr>
          <p:cNvPr id="3" name="Text Placeholder 2">
            <a:extLst>
              <a:ext uri="{FF2B5EF4-FFF2-40B4-BE49-F238E27FC236}">
                <a16:creationId xmlns:a16="http://schemas.microsoft.com/office/drawing/2014/main" id="{ACDBE9B6-73D4-2F22-728F-20F81B17A17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13840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530724-B3D2-AD09-CE16-C4BE98129910}"/>
              </a:ext>
            </a:extLst>
          </p:cNvPr>
          <p:cNvSpPr>
            <a:spLocks noGrp="1"/>
          </p:cNvSpPr>
          <p:nvPr>
            <p:ph type="ctrTitle"/>
          </p:nvPr>
        </p:nvSpPr>
        <p:spPr/>
        <p:txBody>
          <a:bodyPr/>
          <a:lstStyle/>
          <a:p>
            <a:r>
              <a:rPr lang="en-US"/>
              <a:t>Overview of Direct Policy Search</a:t>
            </a:r>
          </a:p>
        </p:txBody>
      </p:sp>
      <p:pic>
        <p:nvPicPr>
          <p:cNvPr id="4" name="Picture 3">
            <a:extLst>
              <a:ext uri="{FF2B5EF4-FFF2-40B4-BE49-F238E27FC236}">
                <a16:creationId xmlns:a16="http://schemas.microsoft.com/office/drawing/2014/main" id="{906091EC-B280-B910-241B-1A07B482E70B}"/>
              </a:ext>
            </a:extLst>
          </p:cNvPr>
          <p:cNvPicPr>
            <a:picLocks noChangeAspect="1"/>
          </p:cNvPicPr>
          <p:nvPr/>
        </p:nvPicPr>
        <p:blipFill>
          <a:blip r:embed="rId2"/>
          <a:stretch>
            <a:fillRect/>
          </a:stretch>
        </p:blipFill>
        <p:spPr>
          <a:xfrm>
            <a:off x="418824" y="1463762"/>
            <a:ext cx="5071378" cy="4278818"/>
          </a:xfrm>
          <a:prstGeom prst="rect">
            <a:avLst/>
          </a:prstGeom>
        </p:spPr>
      </p:pic>
      <p:sp>
        <p:nvSpPr>
          <p:cNvPr id="6" name="TextBox 5">
            <a:extLst>
              <a:ext uri="{FF2B5EF4-FFF2-40B4-BE49-F238E27FC236}">
                <a16:creationId xmlns:a16="http://schemas.microsoft.com/office/drawing/2014/main" id="{1FC7C361-926C-1302-495F-6A165CB15E83}"/>
              </a:ext>
            </a:extLst>
          </p:cNvPr>
          <p:cNvSpPr txBox="1"/>
          <p:nvPr/>
        </p:nvSpPr>
        <p:spPr>
          <a:xfrm>
            <a:off x="3021042" y="5943473"/>
            <a:ext cx="2469160" cy="369332"/>
          </a:xfrm>
          <a:prstGeom prst="rect">
            <a:avLst/>
          </a:prstGeom>
          <a:noFill/>
        </p:spPr>
        <p:txBody>
          <a:bodyPr wrap="square" rtlCol="0">
            <a:spAutoFit/>
          </a:bodyPr>
          <a:lstStyle/>
          <a:p>
            <a:pPr algn="ctr"/>
            <a:r>
              <a:rPr lang="en-US"/>
              <a:t>(Giuliani et al., 2021)</a:t>
            </a:r>
          </a:p>
        </p:txBody>
      </p:sp>
      <p:sp>
        <p:nvSpPr>
          <p:cNvPr id="7" name="TextBox 6">
            <a:extLst>
              <a:ext uri="{FF2B5EF4-FFF2-40B4-BE49-F238E27FC236}">
                <a16:creationId xmlns:a16="http://schemas.microsoft.com/office/drawing/2014/main" id="{59556E41-E9AF-2C69-547E-38E6FF77EF31}"/>
              </a:ext>
            </a:extLst>
          </p:cNvPr>
          <p:cNvSpPr txBox="1"/>
          <p:nvPr/>
        </p:nvSpPr>
        <p:spPr>
          <a:xfrm>
            <a:off x="8302172" y="937395"/>
            <a:ext cx="1611086" cy="646331"/>
          </a:xfrm>
          <a:prstGeom prst="rect">
            <a:avLst/>
          </a:prstGeom>
          <a:noFill/>
          <a:ln>
            <a:solidFill>
              <a:schemeClr val="tx1"/>
            </a:solidFill>
          </a:ln>
        </p:spPr>
        <p:txBody>
          <a:bodyPr wrap="square" rtlCol="0">
            <a:spAutoFit/>
          </a:bodyPr>
          <a:lstStyle/>
          <a:p>
            <a:pPr algn="ctr"/>
            <a:r>
              <a:rPr lang="en-US"/>
              <a:t>Closed loop policy</a:t>
            </a:r>
          </a:p>
        </p:txBody>
      </p:sp>
      <p:sp>
        <p:nvSpPr>
          <p:cNvPr id="8" name="TextBox 7">
            <a:extLst>
              <a:ext uri="{FF2B5EF4-FFF2-40B4-BE49-F238E27FC236}">
                <a16:creationId xmlns:a16="http://schemas.microsoft.com/office/drawing/2014/main" id="{FB03C0AA-4769-8CAD-6D4D-7383FA4F8C67}"/>
              </a:ext>
            </a:extLst>
          </p:cNvPr>
          <p:cNvSpPr txBox="1"/>
          <p:nvPr/>
        </p:nvSpPr>
        <p:spPr>
          <a:xfrm>
            <a:off x="7075715" y="2213905"/>
            <a:ext cx="1611086" cy="923330"/>
          </a:xfrm>
          <a:prstGeom prst="rect">
            <a:avLst/>
          </a:prstGeom>
          <a:noFill/>
          <a:ln>
            <a:solidFill>
              <a:schemeClr val="tx1"/>
            </a:solidFill>
          </a:ln>
        </p:spPr>
        <p:txBody>
          <a:bodyPr wrap="square" rtlCol="0">
            <a:spAutoFit/>
          </a:bodyPr>
          <a:lstStyle/>
          <a:p>
            <a:pPr algn="ctr"/>
            <a:r>
              <a:rPr lang="en-US"/>
              <a:t>real-time control</a:t>
            </a:r>
          </a:p>
          <a:p>
            <a:pPr algn="ctr"/>
            <a:r>
              <a:rPr lang="en-US"/>
              <a:t>(MPC)</a:t>
            </a:r>
          </a:p>
        </p:txBody>
      </p:sp>
      <p:sp>
        <p:nvSpPr>
          <p:cNvPr id="9" name="TextBox 8">
            <a:extLst>
              <a:ext uri="{FF2B5EF4-FFF2-40B4-BE49-F238E27FC236}">
                <a16:creationId xmlns:a16="http://schemas.microsoft.com/office/drawing/2014/main" id="{E50EB8EC-986B-C6B5-DC0B-F2070EB5F4C6}"/>
              </a:ext>
            </a:extLst>
          </p:cNvPr>
          <p:cNvSpPr txBox="1"/>
          <p:nvPr/>
        </p:nvSpPr>
        <p:spPr>
          <a:xfrm>
            <a:off x="9466771" y="2213904"/>
            <a:ext cx="1611086" cy="923330"/>
          </a:xfrm>
          <a:prstGeom prst="rect">
            <a:avLst/>
          </a:prstGeom>
          <a:noFill/>
          <a:ln>
            <a:solidFill>
              <a:schemeClr val="tx1"/>
            </a:solidFill>
          </a:ln>
        </p:spPr>
        <p:txBody>
          <a:bodyPr wrap="square" rtlCol="0">
            <a:spAutoFit/>
          </a:bodyPr>
          <a:lstStyle/>
          <a:p>
            <a:pPr algn="ctr"/>
            <a:r>
              <a:rPr lang="en-US"/>
              <a:t>offline policy design</a:t>
            </a:r>
          </a:p>
          <a:p>
            <a:pPr algn="ctr"/>
            <a:r>
              <a:rPr lang="en-US"/>
              <a:t>(DPS)</a:t>
            </a:r>
          </a:p>
        </p:txBody>
      </p:sp>
      <p:cxnSp>
        <p:nvCxnSpPr>
          <p:cNvPr id="11" name="Elbow Connector 10">
            <a:extLst>
              <a:ext uri="{FF2B5EF4-FFF2-40B4-BE49-F238E27FC236}">
                <a16:creationId xmlns:a16="http://schemas.microsoft.com/office/drawing/2014/main" id="{315A6771-5BB0-F830-B9E0-8D0B37614911}"/>
              </a:ext>
            </a:extLst>
          </p:cNvPr>
          <p:cNvCxnSpPr>
            <a:stCxn id="7" idx="2"/>
            <a:endCxn id="8" idx="0"/>
          </p:cNvCxnSpPr>
          <p:nvPr/>
        </p:nvCxnSpPr>
        <p:spPr>
          <a:xfrm rot="5400000">
            <a:off x="8179398" y="1285587"/>
            <a:ext cx="630179" cy="1226457"/>
          </a:xfrm>
          <a:prstGeom prst="bentConnector3">
            <a:avLst/>
          </a:prstGeom>
          <a:ln>
            <a:tailEnd type="triangle"/>
          </a:ln>
        </p:spPr>
        <p:style>
          <a:lnRef idx="2">
            <a:schemeClr val="dk1"/>
          </a:lnRef>
          <a:fillRef idx="0">
            <a:schemeClr val="dk1"/>
          </a:fillRef>
          <a:effectRef idx="1">
            <a:schemeClr val="dk1"/>
          </a:effectRef>
          <a:fontRef idx="minor">
            <a:schemeClr val="tx1"/>
          </a:fontRef>
        </p:style>
      </p:cxnSp>
      <p:cxnSp>
        <p:nvCxnSpPr>
          <p:cNvPr id="13" name="Elbow Connector 12">
            <a:extLst>
              <a:ext uri="{FF2B5EF4-FFF2-40B4-BE49-F238E27FC236}">
                <a16:creationId xmlns:a16="http://schemas.microsoft.com/office/drawing/2014/main" id="{4186B137-0A25-9782-81FA-0F8B825E16C3}"/>
              </a:ext>
            </a:extLst>
          </p:cNvPr>
          <p:cNvCxnSpPr>
            <a:stCxn id="7" idx="2"/>
            <a:endCxn id="9" idx="0"/>
          </p:cNvCxnSpPr>
          <p:nvPr/>
        </p:nvCxnSpPr>
        <p:spPr>
          <a:xfrm rot="16200000" flipH="1">
            <a:off x="9374925" y="1316515"/>
            <a:ext cx="630178" cy="1164599"/>
          </a:xfrm>
          <a:prstGeom prst="bentConnector3">
            <a:avLst/>
          </a:prstGeom>
          <a:ln>
            <a:tailEnd type="triangle"/>
          </a:ln>
        </p:spPr>
        <p:style>
          <a:lnRef idx="2">
            <a:schemeClr val="dk1"/>
          </a:lnRef>
          <a:fillRef idx="0">
            <a:schemeClr val="dk1"/>
          </a:fillRef>
          <a:effectRef idx="1">
            <a:schemeClr val="dk1"/>
          </a:effectRef>
          <a:fontRef idx="minor">
            <a:schemeClr val="tx1"/>
          </a:fontRef>
        </p:style>
      </p:cxnSp>
      <p:sp>
        <p:nvSpPr>
          <p:cNvPr id="14" name="TextBox 13">
            <a:extLst>
              <a:ext uri="{FF2B5EF4-FFF2-40B4-BE49-F238E27FC236}">
                <a16:creationId xmlns:a16="http://schemas.microsoft.com/office/drawing/2014/main" id="{33BF6823-5747-4A22-7436-47C124371127}"/>
              </a:ext>
            </a:extLst>
          </p:cNvPr>
          <p:cNvSpPr txBox="1"/>
          <p:nvPr/>
        </p:nvSpPr>
        <p:spPr>
          <a:xfrm>
            <a:off x="7075715" y="3616612"/>
            <a:ext cx="1611086" cy="369332"/>
          </a:xfrm>
          <a:prstGeom prst="rect">
            <a:avLst/>
          </a:prstGeom>
          <a:noFill/>
          <a:ln>
            <a:solidFill>
              <a:schemeClr val="tx1"/>
            </a:solidFill>
          </a:ln>
        </p:spPr>
        <p:txBody>
          <a:bodyPr wrap="square" rtlCol="0">
            <a:spAutoFit/>
          </a:bodyPr>
          <a:lstStyle/>
          <a:p>
            <a:pPr algn="ctr"/>
            <a:r>
              <a:rPr lang="en-US"/>
              <a:t>…</a:t>
            </a:r>
          </a:p>
        </p:txBody>
      </p:sp>
      <p:cxnSp>
        <p:nvCxnSpPr>
          <p:cNvPr id="16" name="Straight Arrow Connector 15">
            <a:extLst>
              <a:ext uri="{FF2B5EF4-FFF2-40B4-BE49-F238E27FC236}">
                <a16:creationId xmlns:a16="http://schemas.microsoft.com/office/drawing/2014/main" id="{51BBE4BC-B21C-95A5-A20A-63DAC0BBBA2B}"/>
              </a:ext>
            </a:extLst>
          </p:cNvPr>
          <p:cNvCxnSpPr>
            <a:stCxn id="8" idx="2"/>
            <a:endCxn id="14" idx="0"/>
          </p:cNvCxnSpPr>
          <p:nvPr/>
        </p:nvCxnSpPr>
        <p:spPr>
          <a:xfrm>
            <a:off x="7881258" y="3137235"/>
            <a:ext cx="0" cy="47937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7" name="TextBox 16">
            <a:extLst>
              <a:ext uri="{FF2B5EF4-FFF2-40B4-BE49-F238E27FC236}">
                <a16:creationId xmlns:a16="http://schemas.microsoft.com/office/drawing/2014/main" id="{4EB48651-2513-A3B0-E6F0-B83E926E78A0}"/>
              </a:ext>
            </a:extLst>
          </p:cNvPr>
          <p:cNvSpPr txBox="1"/>
          <p:nvPr/>
        </p:nvSpPr>
        <p:spPr>
          <a:xfrm>
            <a:off x="9042228" y="3616612"/>
            <a:ext cx="2460172" cy="1200329"/>
          </a:xfrm>
          <a:prstGeom prst="rect">
            <a:avLst/>
          </a:prstGeom>
          <a:noFill/>
          <a:ln>
            <a:solidFill>
              <a:schemeClr val="tx1"/>
            </a:solidFill>
          </a:ln>
        </p:spPr>
        <p:txBody>
          <a:bodyPr wrap="square" rtlCol="0">
            <a:spAutoFit/>
          </a:bodyPr>
          <a:lstStyle/>
          <a:p>
            <a:pPr algn="ctr"/>
            <a:r>
              <a:rPr lang="en-US"/>
              <a:t>Evolutionary Multi-Objective</a:t>
            </a:r>
          </a:p>
          <a:p>
            <a:pPr algn="ctr"/>
            <a:r>
              <a:rPr lang="en-US"/>
              <a:t>DPS</a:t>
            </a:r>
          </a:p>
          <a:p>
            <a:pPr algn="ctr"/>
            <a:r>
              <a:rPr lang="en-US"/>
              <a:t>(EMODPS)</a:t>
            </a:r>
          </a:p>
        </p:txBody>
      </p:sp>
      <p:cxnSp>
        <p:nvCxnSpPr>
          <p:cNvPr id="19" name="Straight Arrow Connector 18">
            <a:extLst>
              <a:ext uri="{FF2B5EF4-FFF2-40B4-BE49-F238E27FC236}">
                <a16:creationId xmlns:a16="http://schemas.microsoft.com/office/drawing/2014/main" id="{B3A7FA2F-60C1-4E90-9978-C0C4A9131B6A}"/>
              </a:ext>
            </a:extLst>
          </p:cNvPr>
          <p:cNvCxnSpPr>
            <a:cxnSpLocks/>
            <a:stCxn id="9" idx="2"/>
            <a:endCxn id="17" idx="0"/>
          </p:cNvCxnSpPr>
          <p:nvPr/>
        </p:nvCxnSpPr>
        <p:spPr>
          <a:xfrm>
            <a:off x="10272314" y="3137234"/>
            <a:ext cx="0" cy="47937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3" name="TextBox 22">
            <a:extLst>
              <a:ext uri="{FF2B5EF4-FFF2-40B4-BE49-F238E27FC236}">
                <a16:creationId xmlns:a16="http://schemas.microsoft.com/office/drawing/2014/main" id="{04E81129-0EEE-4BE2-F816-94F25AB0BD4D}"/>
              </a:ext>
            </a:extLst>
          </p:cNvPr>
          <p:cNvSpPr txBox="1"/>
          <p:nvPr/>
        </p:nvSpPr>
        <p:spPr>
          <a:xfrm>
            <a:off x="7075715" y="5122720"/>
            <a:ext cx="4426685" cy="1477328"/>
          </a:xfrm>
          <a:prstGeom prst="rect">
            <a:avLst/>
          </a:prstGeom>
          <a:noFill/>
          <a:ln>
            <a:solidFill>
              <a:schemeClr val="tx1"/>
            </a:solidFill>
          </a:ln>
        </p:spPr>
        <p:txBody>
          <a:bodyPr wrap="square" rtlCol="0">
            <a:spAutoFit/>
          </a:bodyPr>
          <a:lstStyle/>
          <a:p>
            <a:r>
              <a:rPr lang="en-US"/>
              <a:t>Define the reservoir release as a function of exogenous information</a:t>
            </a:r>
          </a:p>
          <a:p>
            <a:pPr marL="342900" indent="-342900">
              <a:buAutoNum type="arabicPeriod"/>
            </a:pPr>
            <a:r>
              <a:rPr lang="en-US"/>
              <a:t>OP(d</a:t>
            </a:r>
            <a:r>
              <a:rPr lang="en-US" baseline="-25000"/>
              <a:t>t</a:t>
            </a:r>
            <a:r>
              <a:rPr lang="en-US"/>
              <a:t>, </a:t>
            </a:r>
            <a:r>
              <a:rPr lang="en-US" err="1"/>
              <a:t>h</a:t>
            </a:r>
            <a:r>
              <a:rPr lang="en-US" baseline="-25000" err="1"/>
              <a:t>t</a:t>
            </a:r>
            <a:r>
              <a:rPr lang="en-US"/>
              <a:t>)</a:t>
            </a:r>
          </a:p>
          <a:p>
            <a:pPr marL="342900" indent="-342900">
              <a:buAutoNum type="arabicPeriod"/>
            </a:pPr>
            <a:r>
              <a:rPr lang="en-US"/>
              <a:t>OP(d</a:t>
            </a:r>
            <a:r>
              <a:rPr lang="en-US" baseline="-25000"/>
              <a:t>t</a:t>
            </a:r>
            <a:r>
              <a:rPr lang="en-US"/>
              <a:t>, </a:t>
            </a:r>
            <a:r>
              <a:rPr lang="en-US" err="1"/>
              <a:t>h</a:t>
            </a:r>
            <a:r>
              <a:rPr lang="en-US" baseline="-25000" err="1"/>
              <a:t>t</a:t>
            </a:r>
            <a:r>
              <a:rPr lang="en-US"/>
              <a:t>, basin state)</a:t>
            </a:r>
          </a:p>
          <a:p>
            <a:pPr marL="342900" indent="-342900">
              <a:buAutoNum type="arabicPeriod"/>
            </a:pPr>
            <a:r>
              <a:rPr lang="en-US"/>
              <a:t>OP (d</a:t>
            </a:r>
            <a:r>
              <a:rPr lang="en-US" baseline="-25000"/>
              <a:t>t</a:t>
            </a:r>
            <a:r>
              <a:rPr lang="en-US"/>
              <a:t>, </a:t>
            </a:r>
            <a:r>
              <a:rPr lang="en-US" err="1"/>
              <a:t>h</a:t>
            </a:r>
            <a:r>
              <a:rPr lang="en-US" baseline="-25000" err="1"/>
              <a:t>t</a:t>
            </a:r>
            <a:r>
              <a:rPr lang="en-US"/>
              <a:t>, basin forecast)</a:t>
            </a:r>
          </a:p>
        </p:txBody>
      </p:sp>
      <p:cxnSp>
        <p:nvCxnSpPr>
          <p:cNvPr id="24" name="Straight Arrow Connector 23">
            <a:extLst>
              <a:ext uri="{FF2B5EF4-FFF2-40B4-BE49-F238E27FC236}">
                <a16:creationId xmlns:a16="http://schemas.microsoft.com/office/drawing/2014/main" id="{748DE273-8331-7D10-6F54-FF83786A337E}"/>
              </a:ext>
            </a:extLst>
          </p:cNvPr>
          <p:cNvCxnSpPr>
            <a:cxnSpLocks/>
            <a:stCxn id="17" idx="2"/>
          </p:cNvCxnSpPr>
          <p:nvPr/>
        </p:nvCxnSpPr>
        <p:spPr>
          <a:xfrm>
            <a:off x="10272314" y="4816941"/>
            <a:ext cx="0" cy="30577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053607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606A555-38EB-ECFC-CF45-0BFC601CFEF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BC91AB6-D4C8-7599-7B8F-3A0F6BE08FBB}"/>
              </a:ext>
            </a:extLst>
          </p:cNvPr>
          <p:cNvSpPr>
            <a:spLocks noGrp="1"/>
          </p:cNvSpPr>
          <p:nvPr>
            <p:ph type="ctrTitle"/>
          </p:nvPr>
        </p:nvSpPr>
        <p:spPr/>
        <p:txBody>
          <a:bodyPr/>
          <a:lstStyle/>
          <a:p>
            <a:r>
              <a:rPr lang="en-US"/>
              <a:t>Overview of Direct Policy Search</a:t>
            </a:r>
          </a:p>
        </p:txBody>
      </p:sp>
      <p:pic>
        <p:nvPicPr>
          <p:cNvPr id="2" name="Picture 1">
            <a:extLst>
              <a:ext uri="{FF2B5EF4-FFF2-40B4-BE49-F238E27FC236}">
                <a16:creationId xmlns:a16="http://schemas.microsoft.com/office/drawing/2014/main" id="{916FD8A3-E7BB-4815-B0A1-8642CA92F694}"/>
              </a:ext>
            </a:extLst>
          </p:cNvPr>
          <p:cNvPicPr>
            <a:picLocks noChangeAspect="1"/>
          </p:cNvPicPr>
          <p:nvPr/>
        </p:nvPicPr>
        <p:blipFill>
          <a:blip r:embed="rId2"/>
          <a:stretch>
            <a:fillRect/>
          </a:stretch>
        </p:blipFill>
        <p:spPr>
          <a:xfrm>
            <a:off x="16932" y="1175657"/>
            <a:ext cx="7534706" cy="5103100"/>
          </a:xfrm>
          <a:prstGeom prst="rect">
            <a:avLst/>
          </a:prstGeom>
        </p:spPr>
      </p:pic>
      <p:pic>
        <p:nvPicPr>
          <p:cNvPr id="5" name="Picture 4">
            <a:extLst>
              <a:ext uri="{FF2B5EF4-FFF2-40B4-BE49-F238E27FC236}">
                <a16:creationId xmlns:a16="http://schemas.microsoft.com/office/drawing/2014/main" id="{EEAC98D2-C64A-C8A3-8508-40CFD340C662}"/>
              </a:ext>
            </a:extLst>
          </p:cNvPr>
          <p:cNvPicPr>
            <a:picLocks noChangeAspect="1"/>
          </p:cNvPicPr>
          <p:nvPr/>
        </p:nvPicPr>
        <p:blipFill>
          <a:blip r:embed="rId3"/>
          <a:stretch>
            <a:fillRect/>
          </a:stretch>
        </p:blipFill>
        <p:spPr>
          <a:xfrm>
            <a:off x="7828213" y="1951115"/>
            <a:ext cx="4000125" cy="997804"/>
          </a:xfrm>
          <a:prstGeom prst="rect">
            <a:avLst/>
          </a:prstGeom>
        </p:spPr>
      </p:pic>
      <p:sp>
        <p:nvSpPr>
          <p:cNvPr id="10" name="TextBox 9">
            <a:extLst>
              <a:ext uri="{FF2B5EF4-FFF2-40B4-BE49-F238E27FC236}">
                <a16:creationId xmlns:a16="http://schemas.microsoft.com/office/drawing/2014/main" id="{53A96291-1E1E-F899-1914-F9C86C61072C}"/>
              </a:ext>
            </a:extLst>
          </p:cNvPr>
          <p:cNvSpPr txBox="1"/>
          <p:nvPr/>
        </p:nvSpPr>
        <p:spPr>
          <a:xfrm>
            <a:off x="7667752" y="1343728"/>
            <a:ext cx="4321048" cy="461665"/>
          </a:xfrm>
          <a:prstGeom prst="rect">
            <a:avLst/>
          </a:prstGeom>
          <a:noFill/>
        </p:spPr>
        <p:txBody>
          <a:bodyPr wrap="square" rtlCol="0">
            <a:spAutoFit/>
          </a:bodyPr>
          <a:lstStyle/>
          <a:p>
            <a:r>
              <a:rPr lang="en-US" sz="2400" b="1"/>
              <a:t>Radial Basis Function (RBF)</a:t>
            </a:r>
          </a:p>
        </p:txBody>
      </p:sp>
      <p:pic>
        <p:nvPicPr>
          <p:cNvPr id="12" name="Picture 11">
            <a:extLst>
              <a:ext uri="{FF2B5EF4-FFF2-40B4-BE49-F238E27FC236}">
                <a16:creationId xmlns:a16="http://schemas.microsoft.com/office/drawing/2014/main" id="{AC938549-AB1A-548C-1775-9A879CA5F02D}"/>
              </a:ext>
            </a:extLst>
          </p:cNvPr>
          <p:cNvPicPr>
            <a:picLocks noChangeAspect="1"/>
          </p:cNvPicPr>
          <p:nvPr/>
        </p:nvPicPr>
        <p:blipFill>
          <a:blip r:embed="rId4"/>
          <a:stretch>
            <a:fillRect/>
          </a:stretch>
        </p:blipFill>
        <p:spPr>
          <a:xfrm>
            <a:off x="7828213" y="3429000"/>
            <a:ext cx="2722193" cy="1099988"/>
          </a:xfrm>
          <a:prstGeom prst="rect">
            <a:avLst/>
          </a:prstGeom>
        </p:spPr>
      </p:pic>
      <p:sp>
        <p:nvSpPr>
          <p:cNvPr id="15" name="TextBox 14">
            <a:extLst>
              <a:ext uri="{FF2B5EF4-FFF2-40B4-BE49-F238E27FC236}">
                <a16:creationId xmlns:a16="http://schemas.microsoft.com/office/drawing/2014/main" id="{D351DFDA-B836-1FD8-4596-C839CC756586}"/>
              </a:ext>
            </a:extLst>
          </p:cNvPr>
          <p:cNvSpPr txBox="1"/>
          <p:nvPr/>
        </p:nvSpPr>
        <p:spPr>
          <a:xfrm>
            <a:off x="7828213" y="3011051"/>
            <a:ext cx="2143101" cy="369332"/>
          </a:xfrm>
          <a:prstGeom prst="rect">
            <a:avLst/>
          </a:prstGeom>
          <a:noFill/>
        </p:spPr>
        <p:txBody>
          <a:bodyPr wrap="square" rtlCol="0">
            <a:spAutoFit/>
          </a:bodyPr>
          <a:lstStyle/>
          <a:p>
            <a:r>
              <a:rPr lang="en-US" b="1"/>
              <a:t>Release decision:</a:t>
            </a:r>
          </a:p>
        </p:txBody>
      </p:sp>
      <p:sp>
        <p:nvSpPr>
          <p:cNvPr id="18" name="TextBox 17">
            <a:extLst>
              <a:ext uri="{FF2B5EF4-FFF2-40B4-BE49-F238E27FC236}">
                <a16:creationId xmlns:a16="http://schemas.microsoft.com/office/drawing/2014/main" id="{A272BBA6-EB89-DB69-59B6-D2DD6C8C31EA}"/>
              </a:ext>
            </a:extLst>
          </p:cNvPr>
          <p:cNvSpPr txBox="1"/>
          <p:nvPr/>
        </p:nvSpPr>
        <p:spPr>
          <a:xfrm>
            <a:off x="7828213" y="4637109"/>
            <a:ext cx="3396342" cy="1754326"/>
          </a:xfrm>
          <a:prstGeom prst="rect">
            <a:avLst/>
          </a:prstGeom>
          <a:noFill/>
        </p:spPr>
        <p:txBody>
          <a:bodyPr wrap="square" rtlCol="0">
            <a:spAutoFit/>
          </a:bodyPr>
          <a:lstStyle/>
          <a:p>
            <a:r>
              <a:rPr lang="en-US"/>
              <a:t>M = number of inputs variables (d</a:t>
            </a:r>
            <a:r>
              <a:rPr lang="en-US" baseline="-25000"/>
              <a:t>t</a:t>
            </a:r>
            <a:r>
              <a:rPr lang="en-US"/>
              <a:t>, </a:t>
            </a:r>
            <a:r>
              <a:rPr lang="en-US" err="1"/>
              <a:t>h</a:t>
            </a:r>
            <a:r>
              <a:rPr lang="en-US" baseline="-25000" err="1"/>
              <a:t>t</a:t>
            </a:r>
            <a:r>
              <a:rPr lang="en-US"/>
              <a:t>, observation)</a:t>
            </a:r>
          </a:p>
          <a:p>
            <a:endParaRPr lang="en-US"/>
          </a:p>
          <a:p>
            <a:r>
              <a:rPr lang="en-US"/>
              <a:t>N = number of RBFs</a:t>
            </a:r>
          </a:p>
          <a:p>
            <a:endParaRPr lang="en-US"/>
          </a:p>
          <a:p>
            <a:r>
              <a:rPr lang="en-US"/>
              <a:t>K = number of output variables</a:t>
            </a:r>
          </a:p>
        </p:txBody>
      </p:sp>
    </p:spTree>
    <p:extLst>
      <p:ext uri="{BB962C8B-B14F-4D97-AF65-F5344CB8AC3E}">
        <p14:creationId xmlns:p14="http://schemas.microsoft.com/office/powerpoint/2010/main" val="29087105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05CE2F-9A60-D0BB-C8B8-786E84BFDD9F}"/>
              </a:ext>
            </a:extLst>
          </p:cNvPr>
          <p:cNvSpPr>
            <a:spLocks noGrp="1"/>
          </p:cNvSpPr>
          <p:nvPr>
            <p:ph type="ctrTitle"/>
          </p:nvPr>
        </p:nvSpPr>
        <p:spPr/>
        <p:txBody>
          <a:bodyPr/>
          <a:lstStyle/>
          <a:p>
            <a:r>
              <a:rPr lang="en-US"/>
              <a:t>Multi-Objective Optimization</a:t>
            </a:r>
          </a:p>
        </p:txBody>
      </p:sp>
      <p:cxnSp>
        <p:nvCxnSpPr>
          <p:cNvPr id="7" name="Straight Connector 6">
            <a:extLst>
              <a:ext uri="{FF2B5EF4-FFF2-40B4-BE49-F238E27FC236}">
                <a16:creationId xmlns:a16="http://schemas.microsoft.com/office/drawing/2014/main" id="{FE271E01-517D-1244-550C-37628B2DF0FF}"/>
              </a:ext>
            </a:extLst>
          </p:cNvPr>
          <p:cNvCxnSpPr>
            <a:cxnSpLocks/>
          </p:cNvCxnSpPr>
          <p:nvPr/>
        </p:nvCxnSpPr>
        <p:spPr>
          <a:xfrm>
            <a:off x="1640114" y="1337732"/>
            <a:ext cx="0" cy="4020458"/>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1ED0811C-51BB-941E-C459-861AD8DF3723}"/>
              </a:ext>
            </a:extLst>
          </p:cNvPr>
          <p:cNvCxnSpPr>
            <a:cxnSpLocks/>
          </p:cNvCxnSpPr>
          <p:nvPr/>
        </p:nvCxnSpPr>
        <p:spPr>
          <a:xfrm flipH="1">
            <a:off x="1386114" y="5162247"/>
            <a:ext cx="4593771" cy="0"/>
          </a:xfrm>
          <a:prstGeom prst="line">
            <a:avLst/>
          </a:prstGeom>
        </p:spPr>
        <p:style>
          <a:lnRef idx="2">
            <a:schemeClr val="dk1"/>
          </a:lnRef>
          <a:fillRef idx="0">
            <a:schemeClr val="dk1"/>
          </a:fillRef>
          <a:effectRef idx="1">
            <a:schemeClr val="dk1"/>
          </a:effectRef>
          <a:fontRef idx="minor">
            <a:schemeClr val="tx1"/>
          </a:fontRef>
        </p:style>
      </p:cxnSp>
      <p:sp>
        <p:nvSpPr>
          <p:cNvPr id="10" name="Arc 9">
            <a:extLst>
              <a:ext uri="{FF2B5EF4-FFF2-40B4-BE49-F238E27FC236}">
                <a16:creationId xmlns:a16="http://schemas.microsoft.com/office/drawing/2014/main" id="{4EFDB724-591E-E1FA-18B2-0DA449E5C488}"/>
              </a:ext>
            </a:extLst>
          </p:cNvPr>
          <p:cNvSpPr/>
          <p:nvPr/>
        </p:nvSpPr>
        <p:spPr>
          <a:xfrm rot="10800000">
            <a:off x="1894115" y="330195"/>
            <a:ext cx="3817257" cy="4412343"/>
          </a:xfrm>
          <a:prstGeom prst="arc">
            <a:avLst/>
          </a:prstGeom>
          <a:ln w="28575">
            <a:solidFill>
              <a:srgbClr val="FF0000"/>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28642FA2-FC6A-0A0F-C091-68C796970661}"/>
              </a:ext>
            </a:extLst>
          </p:cNvPr>
          <p:cNvSpPr txBox="1"/>
          <p:nvPr/>
        </p:nvSpPr>
        <p:spPr>
          <a:xfrm>
            <a:off x="2681515" y="5290831"/>
            <a:ext cx="2256970" cy="461665"/>
          </a:xfrm>
          <a:prstGeom prst="rect">
            <a:avLst/>
          </a:prstGeom>
          <a:noFill/>
        </p:spPr>
        <p:txBody>
          <a:bodyPr wrap="square" rtlCol="0">
            <a:spAutoFit/>
          </a:bodyPr>
          <a:lstStyle/>
          <a:p>
            <a:pPr algn="ctr"/>
            <a:r>
              <a:rPr lang="en-US" sz="2400"/>
              <a:t>Objective 1</a:t>
            </a:r>
          </a:p>
        </p:txBody>
      </p:sp>
      <p:sp>
        <p:nvSpPr>
          <p:cNvPr id="12" name="TextBox 11">
            <a:extLst>
              <a:ext uri="{FF2B5EF4-FFF2-40B4-BE49-F238E27FC236}">
                <a16:creationId xmlns:a16="http://schemas.microsoft.com/office/drawing/2014/main" id="{88EC7FF2-46A8-0605-816D-295C9BF5BB7C}"/>
              </a:ext>
            </a:extLst>
          </p:cNvPr>
          <p:cNvSpPr txBox="1"/>
          <p:nvPr/>
        </p:nvSpPr>
        <p:spPr>
          <a:xfrm rot="16200000">
            <a:off x="245728" y="3117128"/>
            <a:ext cx="1949739" cy="461665"/>
          </a:xfrm>
          <a:prstGeom prst="rect">
            <a:avLst/>
          </a:prstGeom>
          <a:noFill/>
        </p:spPr>
        <p:txBody>
          <a:bodyPr wrap="square" rtlCol="0">
            <a:spAutoFit/>
          </a:bodyPr>
          <a:lstStyle/>
          <a:p>
            <a:pPr algn="ctr"/>
            <a:r>
              <a:rPr lang="en-US" sz="2400"/>
              <a:t>Objective 2</a:t>
            </a:r>
          </a:p>
        </p:txBody>
      </p:sp>
      <p:sp>
        <p:nvSpPr>
          <p:cNvPr id="14" name="TextBox 13">
            <a:extLst>
              <a:ext uri="{FF2B5EF4-FFF2-40B4-BE49-F238E27FC236}">
                <a16:creationId xmlns:a16="http://schemas.microsoft.com/office/drawing/2014/main" id="{4E58B6B7-20DA-8A49-0029-B14B1277EBFA}"/>
              </a:ext>
            </a:extLst>
          </p:cNvPr>
          <p:cNvSpPr txBox="1"/>
          <p:nvPr/>
        </p:nvSpPr>
        <p:spPr>
          <a:xfrm>
            <a:off x="2624670" y="1695752"/>
            <a:ext cx="3144761" cy="2308324"/>
          </a:xfrm>
          <a:prstGeom prst="rect">
            <a:avLst/>
          </a:prstGeom>
          <a:noFill/>
        </p:spPr>
        <p:txBody>
          <a:bodyPr wrap="square" rtlCol="0">
            <a:spAutoFit/>
          </a:bodyPr>
          <a:lstStyle/>
          <a:p>
            <a:r>
              <a:rPr lang="en-US" sz="2400" i="1"/>
              <a:t>J</a:t>
            </a:r>
            <a:r>
              <a:rPr lang="en-US" sz="2400" i="1" baseline="-25000"/>
              <a:t>1</a:t>
            </a:r>
            <a:r>
              <a:rPr lang="en-US" sz="2400" i="1"/>
              <a:t> = objective 1 (e.g. minimize floods)</a:t>
            </a:r>
          </a:p>
          <a:p>
            <a:endParaRPr lang="en-US" sz="2400" i="1"/>
          </a:p>
          <a:p>
            <a:r>
              <a:rPr lang="en-US" sz="2400" i="1"/>
              <a:t>J</a:t>
            </a:r>
            <a:r>
              <a:rPr lang="en-US" sz="2400" i="1" baseline="-25000"/>
              <a:t>2</a:t>
            </a:r>
            <a:r>
              <a:rPr lang="en-US" sz="2400" i="1"/>
              <a:t> = objective 2 (e.g. maximize water conservation)</a:t>
            </a:r>
          </a:p>
        </p:txBody>
      </p:sp>
      <p:sp>
        <p:nvSpPr>
          <p:cNvPr id="15" name="TextBox 14">
            <a:extLst>
              <a:ext uri="{FF2B5EF4-FFF2-40B4-BE49-F238E27FC236}">
                <a16:creationId xmlns:a16="http://schemas.microsoft.com/office/drawing/2014/main" id="{2DDF8698-3FD0-C182-C5CF-FA1E6678204A}"/>
              </a:ext>
            </a:extLst>
          </p:cNvPr>
          <p:cNvSpPr txBox="1"/>
          <p:nvPr/>
        </p:nvSpPr>
        <p:spPr>
          <a:xfrm>
            <a:off x="6884612" y="1082885"/>
            <a:ext cx="4630058" cy="1200329"/>
          </a:xfrm>
          <a:prstGeom prst="rect">
            <a:avLst/>
          </a:prstGeom>
          <a:noFill/>
        </p:spPr>
        <p:txBody>
          <a:bodyPr wrap="square" rtlCol="0">
            <a:spAutoFit/>
          </a:bodyPr>
          <a:lstStyle/>
          <a:p>
            <a:r>
              <a:rPr lang="en-US" sz="2400"/>
              <a:t>Use an optimization algorithm (e.g. borg) to optimize both objectives and get a pareto front</a:t>
            </a:r>
          </a:p>
        </p:txBody>
      </p:sp>
      <p:sp>
        <p:nvSpPr>
          <p:cNvPr id="16" name="TextBox 15">
            <a:extLst>
              <a:ext uri="{FF2B5EF4-FFF2-40B4-BE49-F238E27FC236}">
                <a16:creationId xmlns:a16="http://schemas.microsoft.com/office/drawing/2014/main" id="{C81CBCC8-5ECA-2A45-4114-B5E56C307D0C}"/>
              </a:ext>
            </a:extLst>
          </p:cNvPr>
          <p:cNvSpPr txBox="1"/>
          <p:nvPr/>
        </p:nvSpPr>
        <p:spPr>
          <a:xfrm>
            <a:off x="6884612" y="5040412"/>
            <a:ext cx="4630058" cy="1569660"/>
          </a:xfrm>
          <a:prstGeom prst="rect">
            <a:avLst/>
          </a:prstGeom>
          <a:noFill/>
        </p:spPr>
        <p:txBody>
          <a:bodyPr wrap="square" rtlCol="0">
            <a:spAutoFit/>
          </a:bodyPr>
          <a:lstStyle/>
          <a:p>
            <a:r>
              <a:rPr lang="en-US" sz="2400"/>
              <a:t>Set up the parallel version of ‘borg’ over ‘</a:t>
            </a:r>
            <a:r>
              <a:rPr lang="en-US" sz="2400" err="1"/>
              <a:t>merced</a:t>
            </a:r>
            <a:r>
              <a:rPr lang="en-US" sz="2400"/>
              <a:t>’. Able to take advantage of a large number of cores (tested up to 90 cores)</a:t>
            </a:r>
          </a:p>
        </p:txBody>
      </p:sp>
      <p:cxnSp>
        <p:nvCxnSpPr>
          <p:cNvPr id="18" name="Straight Arrow Connector 17">
            <a:extLst>
              <a:ext uri="{FF2B5EF4-FFF2-40B4-BE49-F238E27FC236}">
                <a16:creationId xmlns:a16="http://schemas.microsoft.com/office/drawing/2014/main" id="{E9C7C716-FED4-4A2F-97FC-FBF8ABE174A8}"/>
              </a:ext>
            </a:extLst>
          </p:cNvPr>
          <p:cNvCxnSpPr>
            <a:stCxn id="11" idx="1"/>
          </p:cNvCxnSpPr>
          <p:nvPr/>
        </p:nvCxnSpPr>
        <p:spPr>
          <a:xfrm flipH="1" flipV="1">
            <a:off x="1770743" y="5521663"/>
            <a:ext cx="910772" cy="1"/>
          </a:xfrm>
          <a:prstGeom prst="straightConnector1">
            <a:avLst/>
          </a:prstGeom>
          <a:ln w="38100">
            <a:solidFill>
              <a:srgbClr val="0000FF"/>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FFFDD46D-5971-7F96-9200-121F759B206D}"/>
              </a:ext>
            </a:extLst>
          </p:cNvPr>
          <p:cNvCxnSpPr>
            <a:cxnSpLocks/>
          </p:cNvCxnSpPr>
          <p:nvPr/>
        </p:nvCxnSpPr>
        <p:spPr>
          <a:xfrm>
            <a:off x="1220597" y="4311326"/>
            <a:ext cx="0" cy="803968"/>
          </a:xfrm>
          <a:prstGeom prst="straightConnector1">
            <a:avLst/>
          </a:prstGeom>
          <a:ln w="38100">
            <a:solidFill>
              <a:srgbClr val="0000FF"/>
            </a:solidFill>
            <a:tailEnd type="triangle"/>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B76383FE-4013-6484-5C6E-AD6A2D20A6D7}"/>
              </a:ext>
            </a:extLst>
          </p:cNvPr>
          <p:cNvSpPr txBox="1"/>
          <p:nvPr/>
        </p:nvSpPr>
        <p:spPr>
          <a:xfrm>
            <a:off x="6884612" y="2507651"/>
            <a:ext cx="4630058" cy="2308324"/>
          </a:xfrm>
          <a:prstGeom prst="rect">
            <a:avLst/>
          </a:prstGeom>
          <a:noFill/>
        </p:spPr>
        <p:txBody>
          <a:bodyPr wrap="square" rtlCol="0">
            <a:spAutoFit/>
          </a:bodyPr>
          <a:lstStyle/>
          <a:p>
            <a:r>
              <a:rPr lang="en-US" sz="2400"/>
              <a:t>Get optimized values of RBF parameters (centers, weights and widths).</a:t>
            </a:r>
          </a:p>
          <a:p>
            <a:endParaRPr lang="en-US" sz="2400"/>
          </a:p>
          <a:p>
            <a:r>
              <a:rPr lang="en-US" sz="2400"/>
              <a:t>We can then get a release policy like  OP(d</a:t>
            </a:r>
            <a:r>
              <a:rPr lang="en-US" sz="2400" baseline="-25000"/>
              <a:t>t</a:t>
            </a:r>
            <a:r>
              <a:rPr lang="en-US" sz="2400"/>
              <a:t>, </a:t>
            </a:r>
            <a:r>
              <a:rPr lang="en-US" sz="2400" err="1"/>
              <a:t>h</a:t>
            </a:r>
            <a:r>
              <a:rPr lang="en-US" sz="2400" baseline="-25000" err="1"/>
              <a:t>t</a:t>
            </a:r>
            <a:r>
              <a:rPr lang="en-US" sz="2400"/>
              <a:t>, basin state)</a:t>
            </a:r>
          </a:p>
        </p:txBody>
      </p:sp>
    </p:spTree>
    <p:extLst>
      <p:ext uri="{BB962C8B-B14F-4D97-AF65-F5344CB8AC3E}">
        <p14:creationId xmlns:p14="http://schemas.microsoft.com/office/powerpoint/2010/main" val="2513371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9CCAC9-47E0-3044-DAA7-19AE141D7576}"/>
              </a:ext>
            </a:extLst>
          </p:cNvPr>
          <p:cNvSpPr>
            <a:spLocks noGrp="1"/>
          </p:cNvSpPr>
          <p:nvPr>
            <p:ph type="ctrTitle"/>
          </p:nvPr>
        </p:nvSpPr>
        <p:spPr/>
        <p:txBody>
          <a:bodyPr/>
          <a:lstStyle/>
          <a:p>
            <a:r>
              <a:rPr lang="en-US"/>
              <a:t>EMODPS</a:t>
            </a:r>
          </a:p>
        </p:txBody>
      </p:sp>
      <p:pic>
        <p:nvPicPr>
          <p:cNvPr id="4" name="Picture 3">
            <a:extLst>
              <a:ext uri="{FF2B5EF4-FFF2-40B4-BE49-F238E27FC236}">
                <a16:creationId xmlns:a16="http://schemas.microsoft.com/office/drawing/2014/main" id="{859573EF-8932-059F-0322-476A29A7918D}"/>
              </a:ext>
            </a:extLst>
          </p:cNvPr>
          <p:cNvPicPr>
            <a:picLocks noChangeAspect="1"/>
          </p:cNvPicPr>
          <p:nvPr/>
        </p:nvPicPr>
        <p:blipFill>
          <a:blip r:embed="rId2"/>
          <a:stretch>
            <a:fillRect/>
          </a:stretch>
        </p:blipFill>
        <p:spPr>
          <a:xfrm>
            <a:off x="330431" y="4383314"/>
            <a:ext cx="7267109" cy="1829635"/>
          </a:xfrm>
          <a:prstGeom prst="rect">
            <a:avLst/>
          </a:prstGeom>
        </p:spPr>
      </p:pic>
      <p:pic>
        <p:nvPicPr>
          <p:cNvPr id="5" name="Picture 4">
            <a:extLst>
              <a:ext uri="{FF2B5EF4-FFF2-40B4-BE49-F238E27FC236}">
                <a16:creationId xmlns:a16="http://schemas.microsoft.com/office/drawing/2014/main" id="{4B54FA2D-F79B-5C4B-1BE4-E7B2D75AAA97}"/>
              </a:ext>
            </a:extLst>
          </p:cNvPr>
          <p:cNvPicPr>
            <a:picLocks noChangeAspect="1"/>
          </p:cNvPicPr>
          <p:nvPr/>
        </p:nvPicPr>
        <p:blipFill>
          <a:blip r:embed="rId3"/>
          <a:srcRect b="47717"/>
          <a:stretch>
            <a:fillRect/>
          </a:stretch>
        </p:blipFill>
        <p:spPr>
          <a:xfrm>
            <a:off x="304798" y="1159312"/>
            <a:ext cx="7292742" cy="2894422"/>
          </a:xfrm>
          <a:prstGeom prst="rect">
            <a:avLst/>
          </a:prstGeom>
        </p:spPr>
      </p:pic>
      <p:sp>
        <p:nvSpPr>
          <p:cNvPr id="7" name="TextBox 6">
            <a:extLst>
              <a:ext uri="{FF2B5EF4-FFF2-40B4-BE49-F238E27FC236}">
                <a16:creationId xmlns:a16="http://schemas.microsoft.com/office/drawing/2014/main" id="{98FCC7BF-9419-06D6-5A78-35E2211B2440}"/>
              </a:ext>
            </a:extLst>
          </p:cNvPr>
          <p:cNvSpPr txBox="1"/>
          <p:nvPr/>
        </p:nvSpPr>
        <p:spPr>
          <a:xfrm>
            <a:off x="7800742" y="1333454"/>
            <a:ext cx="3839716" cy="1200329"/>
          </a:xfrm>
          <a:prstGeom prst="rect">
            <a:avLst/>
          </a:prstGeom>
          <a:noFill/>
        </p:spPr>
        <p:txBody>
          <a:bodyPr wrap="square">
            <a:spAutoFit/>
          </a:bodyPr>
          <a:lstStyle/>
          <a:p>
            <a:r>
              <a:rPr lang="en-US" sz="2400"/>
              <a:t>OP(d</a:t>
            </a:r>
            <a:r>
              <a:rPr lang="en-US" sz="2400" baseline="-25000"/>
              <a:t>t</a:t>
            </a:r>
            <a:r>
              <a:rPr lang="en-US" sz="2400"/>
              <a:t>, </a:t>
            </a:r>
            <a:r>
              <a:rPr lang="en-US" sz="2400" err="1"/>
              <a:t>h</a:t>
            </a:r>
            <a:r>
              <a:rPr lang="en-US" sz="2400" baseline="-25000" err="1"/>
              <a:t>t</a:t>
            </a:r>
            <a:r>
              <a:rPr lang="en-US" sz="2400"/>
              <a:t>, basin state)</a:t>
            </a:r>
          </a:p>
          <a:p>
            <a:r>
              <a:rPr lang="en-US" sz="2400"/>
              <a:t>OP(d</a:t>
            </a:r>
            <a:r>
              <a:rPr lang="en-US" sz="2400" baseline="-25000"/>
              <a:t>t</a:t>
            </a:r>
            <a:r>
              <a:rPr lang="en-US" sz="2400"/>
              <a:t>, </a:t>
            </a:r>
            <a:r>
              <a:rPr lang="en-US" sz="2400" err="1"/>
              <a:t>h</a:t>
            </a:r>
            <a:r>
              <a:rPr lang="en-US" sz="2400" baseline="-25000" err="1"/>
              <a:t>t</a:t>
            </a:r>
            <a:r>
              <a:rPr lang="en-US" sz="2400"/>
              <a:t>, SWE</a:t>
            </a:r>
            <a:r>
              <a:rPr lang="en-US" sz="2400" baseline="-25000"/>
              <a:t>t</a:t>
            </a:r>
            <a:r>
              <a:rPr lang="en-US" sz="2400"/>
              <a:t>)</a:t>
            </a:r>
          </a:p>
          <a:p>
            <a:r>
              <a:rPr lang="en-US" sz="2400"/>
              <a:t>OP(d</a:t>
            </a:r>
            <a:r>
              <a:rPr lang="en-US" sz="2400" baseline="-25000"/>
              <a:t>t</a:t>
            </a:r>
            <a:r>
              <a:rPr lang="en-US" sz="2400"/>
              <a:t>, </a:t>
            </a:r>
            <a:r>
              <a:rPr lang="en-US" sz="2400" err="1"/>
              <a:t>h</a:t>
            </a:r>
            <a:r>
              <a:rPr lang="en-US" sz="2400" baseline="-25000" err="1"/>
              <a:t>t</a:t>
            </a:r>
            <a:r>
              <a:rPr lang="en-US" sz="2400"/>
              <a:t>, P</a:t>
            </a:r>
            <a:r>
              <a:rPr lang="en-US" sz="2400" baseline="-25000"/>
              <a:t>t</a:t>
            </a:r>
            <a:r>
              <a:rPr lang="en-US" sz="2400"/>
              <a:t>)</a:t>
            </a:r>
          </a:p>
        </p:txBody>
      </p:sp>
      <p:sp>
        <p:nvSpPr>
          <p:cNvPr id="9" name="TextBox 8">
            <a:extLst>
              <a:ext uri="{FF2B5EF4-FFF2-40B4-BE49-F238E27FC236}">
                <a16:creationId xmlns:a16="http://schemas.microsoft.com/office/drawing/2014/main" id="{93807F79-DF38-0229-A15F-142F3337C3B3}"/>
              </a:ext>
            </a:extLst>
          </p:cNvPr>
          <p:cNvSpPr txBox="1"/>
          <p:nvPr/>
        </p:nvSpPr>
        <p:spPr>
          <a:xfrm>
            <a:off x="7800742" y="3441680"/>
            <a:ext cx="4289657" cy="3416320"/>
          </a:xfrm>
          <a:prstGeom prst="rect">
            <a:avLst/>
          </a:prstGeom>
          <a:noFill/>
        </p:spPr>
        <p:txBody>
          <a:bodyPr wrap="square">
            <a:spAutoFit/>
          </a:bodyPr>
          <a:lstStyle/>
          <a:p>
            <a:r>
              <a:rPr lang="en-US" sz="2400"/>
              <a:t>OP (d</a:t>
            </a:r>
            <a:r>
              <a:rPr lang="en-US" sz="2400" baseline="-25000"/>
              <a:t>t</a:t>
            </a:r>
            <a:r>
              <a:rPr lang="en-US" sz="2400"/>
              <a:t>, </a:t>
            </a:r>
            <a:r>
              <a:rPr lang="en-US" sz="2400" err="1"/>
              <a:t>h</a:t>
            </a:r>
            <a:r>
              <a:rPr lang="en-US" sz="2400" baseline="-25000" err="1"/>
              <a:t>t</a:t>
            </a:r>
            <a:r>
              <a:rPr lang="en-US" sz="2400"/>
              <a:t>, inflow forecast)</a:t>
            </a:r>
          </a:p>
          <a:p>
            <a:endParaRPr lang="en-US" sz="2400"/>
          </a:p>
          <a:p>
            <a:r>
              <a:rPr lang="en-US" sz="2400"/>
              <a:t>Deterministic short-range</a:t>
            </a:r>
          </a:p>
          <a:p>
            <a:r>
              <a:rPr lang="en-US" sz="2400"/>
              <a:t>Ensemble sub-seasonal</a:t>
            </a:r>
          </a:p>
          <a:p>
            <a:r>
              <a:rPr lang="en-US" sz="2400"/>
              <a:t>Ensemble seasonal</a:t>
            </a:r>
          </a:p>
          <a:p>
            <a:endParaRPr lang="en-US" sz="2400"/>
          </a:p>
          <a:p>
            <a:r>
              <a:rPr lang="en-US" sz="2400"/>
              <a:t>Parameterized function extracts information from forecast data</a:t>
            </a:r>
          </a:p>
        </p:txBody>
      </p:sp>
    </p:spTree>
    <p:extLst>
      <p:ext uri="{BB962C8B-B14F-4D97-AF65-F5344CB8AC3E}">
        <p14:creationId xmlns:p14="http://schemas.microsoft.com/office/powerpoint/2010/main" val="2043170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BC00445-7499-1DBB-1483-A6FA2B08772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4A71F34-E975-E598-1EC6-FB5B769AA63D}"/>
              </a:ext>
            </a:extLst>
          </p:cNvPr>
          <p:cNvSpPr>
            <a:spLocks noGrp="1"/>
          </p:cNvSpPr>
          <p:nvPr>
            <p:ph type="ctrTitle"/>
          </p:nvPr>
        </p:nvSpPr>
        <p:spPr/>
        <p:txBody>
          <a:bodyPr/>
          <a:lstStyle/>
          <a:p>
            <a:r>
              <a:rPr lang="en-US"/>
              <a:t>Discussion on selection of exogenous variables</a:t>
            </a:r>
          </a:p>
        </p:txBody>
      </p:sp>
      <p:pic>
        <p:nvPicPr>
          <p:cNvPr id="2" name="Picture 1">
            <a:extLst>
              <a:ext uri="{FF2B5EF4-FFF2-40B4-BE49-F238E27FC236}">
                <a16:creationId xmlns:a16="http://schemas.microsoft.com/office/drawing/2014/main" id="{67836549-7DF4-49AF-7B8D-5F6D7E223226}"/>
              </a:ext>
            </a:extLst>
          </p:cNvPr>
          <p:cNvPicPr>
            <a:picLocks noChangeAspect="1"/>
          </p:cNvPicPr>
          <p:nvPr/>
        </p:nvPicPr>
        <p:blipFill>
          <a:blip r:embed="rId2"/>
          <a:stretch>
            <a:fillRect/>
          </a:stretch>
        </p:blipFill>
        <p:spPr>
          <a:xfrm>
            <a:off x="395514" y="1045860"/>
            <a:ext cx="11154295" cy="5340425"/>
          </a:xfrm>
          <a:prstGeom prst="rect">
            <a:avLst/>
          </a:prstGeom>
        </p:spPr>
      </p:pic>
    </p:spTree>
    <p:extLst>
      <p:ext uri="{BB962C8B-B14F-4D97-AF65-F5344CB8AC3E}">
        <p14:creationId xmlns:p14="http://schemas.microsoft.com/office/powerpoint/2010/main" val="4002660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BBF35-79FC-CFC1-95C3-198A0ECFA8D2}"/>
              </a:ext>
            </a:extLst>
          </p:cNvPr>
          <p:cNvSpPr>
            <a:spLocks noGrp="1"/>
          </p:cNvSpPr>
          <p:nvPr>
            <p:ph type="title"/>
          </p:nvPr>
        </p:nvSpPr>
        <p:spPr>
          <a:xfrm>
            <a:off x="831850" y="1408459"/>
            <a:ext cx="10515600" cy="2435565"/>
          </a:xfrm>
        </p:spPr>
        <p:txBody>
          <a:bodyPr>
            <a:normAutofit/>
          </a:bodyPr>
          <a:lstStyle/>
          <a:p>
            <a:r>
              <a:rPr lang="en-US" b="1"/>
              <a:t>Incorporating Current Snow State and Seasonal Streamflow Forecasts into FIRO</a:t>
            </a:r>
            <a:endParaRPr lang="en-US"/>
          </a:p>
        </p:txBody>
      </p:sp>
      <p:sp>
        <p:nvSpPr>
          <p:cNvPr id="3" name="Subtitle 2">
            <a:extLst>
              <a:ext uri="{FF2B5EF4-FFF2-40B4-BE49-F238E27FC236}">
                <a16:creationId xmlns:a16="http://schemas.microsoft.com/office/drawing/2014/main" id="{80779F8C-0F98-D2A6-650D-E1DE49E42157}"/>
              </a:ext>
            </a:extLst>
          </p:cNvPr>
          <p:cNvSpPr>
            <a:spLocks noGrp="1"/>
          </p:cNvSpPr>
          <p:nvPr>
            <p:ph type="body" idx="1"/>
          </p:nvPr>
        </p:nvSpPr>
        <p:spPr>
          <a:xfrm>
            <a:off x="831850" y="4189228"/>
            <a:ext cx="10515600" cy="1863745"/>
          </a:xfrm>
        </p:spPr>
        <p:txBody>
          <a:bodyPr>
            <a:normAutofit/>
          </a:bodyPr>
          <a:lstStyle/>
          <a:p>
            <a:r>
              <a:rPr lang="en-US"/>
              <a:t>Abdul Moiz, Kyla Semmendinger-Raney, Mahdi Erfani, and Rob Hartman</a:t>
            </a:r>
            <a:endParaRPr lang="en-US" i="1" baseline="30000">
              <a:latin typeface="Source Sans 3 Light" panose="020B0303030403020204" pitchFamily="34" charset="0"/>
            </a:endParaRPr>
          </a:p>
          <a:p>
            <a:r>
              <a:rPr lang="en-US" sz="2000" i="1">
                <a:latin typeface="Source Sans 3 Light" panose="020B0303030403020204" pitchFamily="34" charset="0"/>
              </a:rPr>
              <a:t>Water Resources Engineering, Center for Western Weather and Water Extremes, </a:t>
            </a:r>
          </a:p>
          <a:p>
            <a:r>
              <a:rPr lang="en-US" sz="2000" i="1">
                <a:latin typeface="Source Sans 3 Light" panose="020B0303030403020204" pitchFamily="34" charset="0"/>
              </a:rPr>
              <a:t>Scripps Institution of Oceanography, University of San Diego</a:t>
            </a:r>
          </a:p>
        </p:txBody>
      </p:sp>
    </p:spTree>
    <p:extLst>
      <p:ext uri="{BB962C8B-B14F-4D97-AF65-F5344CB8AC3E}">
        <p14:creationId xmlns:p14="http://schemas.microsoft.com/office/powerpoint/2010/main" val="4120627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2D5AF-336B-57DA-0CEC-F07AE76D34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8DEF29-D1D0-8659-BA4A-894B6136CF7A}"/>
              </a:ext>
            </a:extLst>
          </p:cNvPr>
          <p:cNvSpPr>
            <a:spLocks noGrp="1"/>
          </p:cNvSpPr>
          <p:nvPr>
            <p:ph type="title"/>
          </p:nvPr>
        </p:nvSpPr>
        <p:spPr/>
        <p:txBody>
          <a:bodyPr>
            <a:normAutofit/>
          </a:bodyPr>
          <a:lstStyle/>
          <a:p>
            <a:r>
              <a:rPr lang="en-US"/>
              <a:t>Challenges of integrating seasonal forecasts with FIRO strategies</a:t>
            </a:r>
          </a:p>
        </p:txBody>
      </p:sp>
      <p:sp>
        <p:nvSpPr>
          <p:cNvPr id="3" name="Content Placeholder 2">
            <a:extLst>
              <a:ext uri="{FF2B5EF4-FFF2-40B4-BE49-F238E27FC236}">
                <a16:creationId xmlns:a16="http://schemas.microsoft.com/office/drawing/2014/main" id="{D309AF89-3F14-ACEF-0AEC-57314703164A}"/>
              </a:ext>
            </a:extLst>
          </p:cNvPr>
          <p:cNvSpPr>
            <a:spLocks noGrp="1"/>
          </p:cNvSpPr>
          <p:nvPr>
            <p:ph idx="1"/>
          </p:nvPr>
        </p:nvSpPr>
        <p:spPr>
          <a:xfrm>
            <a:off x="426244" y="1119856"/>
            <a:ext cx="11057789" cy="4014120"/>
          </a:xfrm>
        </p:spPr>
        <p:txBody>
          <a:bodyPr>
            <a:noAutofit/>
          </a:bodyPr>
          <a:lstStyle/>
          <a:p>
            <a:r>
              <a:rPr lang="en-US" sz="2400">
                <a:sym typeface="Wingdings" pitchFamily="2" charset="2"/>
              </a:rPr>
              <a:t>Current FIRO strategies rely </a:t>
            </a:r>
            <a:r>
              <a:rPr lang="en-US" sz="2400"/>
              <a:t>on short-range weather forecasts (1–15 days) with a primary emphasis on flood control.</a:t>
            </a:r>
            <a:endParaRPr lang="en-US" sz="2400" b="1"/>
          </a:p>
          <a:p>
            <a:r>
              <a:rPr lang="en-US" sz="2400"/>
              <a:t>Seasonal forecasts enable long-term water supply planning, including drought preparedness and carryover storage.</a:t>
            </a:r>
            <a:endParaRPr lang="en-US" sz="2000" b="1"/>
          </a:p>
          <a:p>
            <a:pPr marL="0" indent="0">
              <a:buNone/>
            </a:pPr>
            <a:endParaRPr lang="en-US" sz="800" b="1"/>
          </a:p>
          <a:p>
            <a:pPr marL="0" indent="0">
              <a:buNone/>
            </a:pPr>
            <a:r>
              <a:rPr lang="en-US" sz="2400" b="1"/>
              <a:t>Key Challenges</a:t>
            </a:r>
          </a:p>
          <a:p>
            <a:r>
              <a:rPr lang="en-US" sz="2200"/>
              <a:t>FIRO methods like EFO, MPC are </a:t>
            </a:r>
            <a:r>
              <a:rPr lang="en-US" sz="2200" b="1"/>
              <a:t>computationally expensive</a:t>
            </a:r>
            <a:r>
              <a:rPr lang="en-US" sz="2200"/>
              <a:t>; seasonal forecasts add further cost.</a:t>
            </a:r>
          </a:p>
          <a:p>
            <a:r>
              <a:rPr lang="en-US" sz="2200">
                <a:sym typeface="Wingdings" pitchFamily="2" charset="2"/>
              </a:rPr>
              <a:t>Limited ability to balance </a:t>
            </a:r>
            <a:r>
              <a:rPr lang="en-US" sz="2200" b="1">
                <a:sym typeface="Wingdings" pitchFamily="2" charset="2"/>
              </a:rPr>
              <a:t>multiple objectives</a:t>
            </a:r>
            <a:r>
              <a:rPr lang="en-US" sz="2200">
                <a:sym typeface="Wingdings" pitchFamily="2" charset="2"/>
              </a:rPr>
              <a:t> like flood control and water supply</a:t>
            </a:r>
          </a:p>
          <a:p>
            <a:r>
              <a:rPr lang="en-US" sz="2200" b="1">
                <a:sym typeface="Wingdings" pitchFamily="2" charset="2"/>
              </a:rPr>
              <a:t>Limited scalability</a:t>
            </a:r>
            <a:r>
              <a:rPr lang="en-US" sz="2200">
                <a:sym typeface="Wingdings" pitchFamily="2" charset="2"/>
              </a:rPr>
              <a:t> which limits applications in multi-reservoir systems and large ensembles</a:t>
            </a:r>
            <a:endParaRPr lang="en-US" sz="2400" b="1">
              <a:sym typeface="Wingdings" pitchFamily="2" charset="2"/>
            </a:endParaRPr>
          </a:p>
          <a:p>
            <a:pPr marL="0" indent="0" algn="ctr">
              <a:buNone/>
            </a:pPr>
            <a:endParaRPr lang="en-US" sz="800" b="1">
              <a:solidFill>
                <a:srgbClr val="006C92"/>
              </a:solidFill>
              <a:sym typeface="Wingdings" pitchFamily="2" charset="2"/>
            </a:endParaRPr>
          </a:p>
        </p:txBody>
      </p:sp>
      <p:sp>
        <p:nvSpPr>
          <p:cNvPr id="4" name="Slide Number Placeholder 3">
            <a:extLst>
              <a:ext uri="{FF2B5EF4-FFF2-40B4-BE49-F238E27FC236}">
                <a16:creationId xmlns:a16="http://schemas.microsoft.com/office/drawing/2014/main" id="{2CB4E0D5-55A1-87FD-B12A-53605ECD204F}"/>
              </a:ext>
            </a:extLst>
          </p:cNvPr>
          <p:cNvSpPr>
            <a:spLocks noGrp="1"/>
          </p:cNvSpPr>
          <p:nvPr>
            <p:ph type="sldNum" sz="quarter" idx="4"/>
          </p:nvPr>
        </p:nvSpPr>
        <p:spPr>
          <a:prstGeom prst="rect">
            <a:avLst/>
          </a:prstGeom>
        </p:spPr>
        <p:txBody>
          <a:bodyPr/>
          <a:lstStyle/>
          <a:p>
            <a:fld id="{7B0CD808-6240-BA45-BC03-A25D999FD0E0}" type="slidenum">
              <a:rPr lang="en-US" smtClean="0"/>
              <a:pPr/>
              <a:t>3</a:t>
            </a:fld>
            <a:endParaRPr lang="en-US"/>
          </a:p>
        </p:txBody>
      </p:sp>
      <p:sp>
        <p:nvSpPr>
          <p:cNvPr id="6" name="TextBox 5">
            <a:extLst>
              <a:ext uri="{FF2B5EF4-FFF2-40B4-BE49-F238E27FC236}">
                <a16:creationId xmlns:a16="http://schemas.microsoft.com/office/drawing/2014/main" id="{3854F86B-3F6F-FC79-3E2D-21D545E97E49}"/>
              </a:ext>
            </a:extLst>
          </p:cNvPr>
          <p:cNvSpPr txBox="1"/>
          <p:nvPr/>
        </p:nvSpPr>
        <p:spPr>
          <a:xfrm>
            <a:off x="426244" y="5464956"/>
            <a:ext cx="11339512" cy="830997"/>
          </a:xfrm>
          <a:prstGeom prst="rect">
            <a:avLst/>
          </a:prstGeom>
          <a:noFill/>
        </p:spPr>
        <p:txBody>
          <a:bodyPr wrap="square">
            <a:spAutoFit/>
          </a:bodyPr>
          <a:lstStyle/>
          <a:p>
            <a:pPr marL="0" indent="0" algn="ctr">
              <a:buNone/>
            </a:pPr>
            <a:r>
              <a:rPr lang="en-US" sz="2400" b="1">
                <a:solidFill>
                  <a:srgbClr val="006C92"/>
                </a:solidFill>
                <a:latin typeface="Source Sans 3" panose="020B0303030403020204" pitchFamily="34" charset="0"/>
                <a:sym typeface="Wingdings" pitchFamily="2" charset="2"/>
              </a:rPr>
              <a:t>Strategies are needed that integrate seasonal forecasts into FIRO while managing system complexity and balancing multiple objectives</a:t>
            </a:r>
          </a:p>
        </p:txBody>
      </p:sp>
    </p:spTree>
    <p:extLst>
      <p:ext uri="{BB962C8B-B14F-4D97-AF65-F5344CB8AC3E}">
        <p14:creationId xmlns:p14="http://schemas.microsoft.com/office/powerpoint/2010/main" val="154265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10" fill="hold"/>
                                        <p:tgtEl>
                                          <p:spTgt spid="3">
                                            <p:txEl>
                                              <p:pRg st="0" end="0"/>
                                            </p:txEl>
                                          </p:spTgt>
                                        </p:tgtEl>
                                        <p:attrNameLst>
                                          <p:attrName>style.color</p:attrName>
                                        </p:attrNameLst>
                                      </p:cBhvr>
                                      <p:to>
                                        <a:schemeClr val="bg2"/>
                                      </p:to>
                                    </p:animClr>
                                  </p:childTnLst>
                                </p:cTn>
                              </p:par>
                              <p:par>
                                <p:cTn id="15" presetID="3" presetClass="emph" presetSubtype="2" fill="hold" nodeType="withEffect">
                                  <p:stCondLst>
                                    <p:cond delay="0"/>
                                  </p:stCondLst>
                                  <p:childTnLst>
                                    <p:animClr clrSpc="rgb" dir="cw">
                                      <p:cBhvr override="childStyle">
                                        <p:cTn id="16" dur="10" fill="hold"/>
                                        <p:tgtEl>
                                          <p:spTgt spid="3">
                                            <p:txEl>
                                              <p:pRg st="1" end="1"/>
                                            </p:txEl>
                                          </p:spTgt>
                                        </p:tgtEl>
                                        <p:attrNameLst>
                                          <p:attrName>style.color</p:attrName>
                                        </p:attrNameLst>
                                      </p:cBhvr>
                                      <p:to>
                                        <a:schemeClr val="bg2"/>
                                      </p:to>
                                    </p:animClr>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 presetClass="emph" presetSubtype="2" fill="hold" nodeType="clickEffect">
                                  <p:stCondLst>
                                    <p:cond delay="0"/>
                                  </p:stCondLst>
                                  <p:childTnLst>
                                    <p:animClr clrSpc="rgb" dir="cw">
                                      <p:cBhvr override="childStyle">
                                        <p:cTn id="34" dur="10" fill="hold"/>
                                        <p:tgtEl>
                                          <p:spTgt spid="3">
                                            <p:txEl>
                                              <p:pRg st="3" end="3"/>
                                            </p:txEl>
                                          </p:spTgt>
                                        </p:tgtEl>
                                        <p:attrNameLst>
                                          <p:attrName>style.color</p:attrName>
                                        </p:attrNameLst>
                                      </p:cBhvr>
                                      <p:to>
                                        <a:schemeClr val="bg2"/>
                                      </p:to>
                                    </p:animClr>
                                  </p:childTnLst>
                                </p:cTn>
                              </p:par>
                              <p:par>
                                <p:cTn id="35" presetID="3" presetClass="emph" presetSubtype="2" fill="hold" nodeType="withEffect">
                                  <p:stCondLst>
                                    <p:cond delay="0"/>
                                  </p:stCondLst>
                                  <p:childTnLst>
                                    <p:animClr clrSpc="rgb" dir="cw">
                                      <p:cBhvr override="childStyle">
                                        <p:cTn id="36" dur="10" fill="hold"/>
                                        <p:tgtEl>
                                          <p:spTgt spid="3">
                                            <p:txEl>
                                              <p:pRg st="4" end="4"/>
                                            </p:txEl>
                                          </p:spTgt>
                                        </p:tgtEl>
                                        <p:attrNameLst>
                                          <p:attrName>style.color</p:attrName>
                                        </p:attrNameLst>
                                      </p:cBhvr>
                                      <p:to>
                                        <a:schemeClr val="bg2"/>
                                      </p:to>
                                    </p:animClr>
                                  </p:childTnLst>
                                </p:cTn>
                              </p:par>
                              <p:par>
                                <p:cTn id="37" presetID="3" presetClass="emph" presetSubtype="2" fill="hold" nodeType="withEffect">
                                  <p:stCondLst>
                                    <p:cond delay="0"/>
                                  </p:stCondLst>
                                  <p:childTnLst>
                                    <p:animClr clrSpc="rgb" dir="cw">
                                      <p:cBhvr override="childStyle">
                                        <p:cTn id="38" dur="10" fill="hold"/>
                                        <p:tgtEl>
                                          <p:spTgt spid="3">
                                            <p:txEl>
                                              <p:pRg st="5" end="5"/>
                                            </p:txEl>
                                          </p:spTgt>
                                        </p:tgtEl>
                                        <p:attrNameLst>
                                          <p:attrName>style.color</p:attrName>
                                        </p:attrNameLst>
                                      </p:cBhvr>
                                      <p:to>
                                        <a:schemeClr val="bg2"/>
                                      </p:to>
                                    </p:animClr>
                                  </p:childTnLst>
                                </p:cTn>
                              </p:par>
                              <p:par>
                                <p:cTn id="39" presetID="3" presetClass="emph" presetSubtype="2" fill="hold" nodeType="withEffect">
                                  <p:stCondLst>
                                    <p:cond delay="0"/>
                                  </p:stCondLst>
                                  <p:childTnLst>
                                    <p:animClr clrSpc="rgb" dir="cw">
                                      <p:cBhvr override="childStyle">
                                        <p:cTn id="40" dur="10" fill="hold"/>
                                        <p:tgtEl>
                                          <p:spTgt spid="3">
                                            <p:txEl>
                                              <p:pRg st="6" end="6"/>
                                            </p:txEl>
                                          </p:spTgt>
                                        </p:tgtEl>
                                        <p:attrNameLst>
                                          <p:attrName>style.color</p:attrName>
                                        </p:attrNameLst>
                                      </p:cBhvr>
                                      <p:to>
                                        <a:schemeClr val="bg2"/>
                                      </p:to>
                                    </p:animClr>
                                  </p:childTnLst>
                                </p:cTn>
                              </p:par>
                              <p:par>
                                <p:cTn id="41" presetID="1" presetClass="entr" presetSubtype="0" fill="hold" nodeType="with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303DB-325A-D812-DA58-B17B12CE8C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37D2D5-21ED-789F-A292-B6638ADC2A71}"/>
              </a:ext>
            </a:extLst>
          </p:cNvPr>
          <p:cNvSpPr>
            <a:spLocks noGrp="1"/>
          </p:cNvSpPr>
          <p:nvPr>
            <p:ph type="title"/>
          </p:nvPr>
        </p:nvSpPr>
        <p:spPr/>
        <p:txBody>
          <a:bodyPr>
            <a:normAutofit/>
          </a:bodyPr>
          <a:lstStyle/>
          <a:p>
            <a:r>
              <a:rPr lang="en-US"/>
              <a:t>Direct Policy Search (DPS)</a:t>
            </a:r>
          </a:p>
        </p:txBody>
      </p:sp>
      <p:sp>
        <p:nvSpPr>
          <p:cNvPr id="4" name="Slide Number Placeholder 3">
            <a:extLst>
              <a:ext uri="{FF2B5EF4-FFF2-40B4-BE49-F238E27FC236}">
                <a16:creationId xmlns:a16="http://schemas.microsoft.com/office/drawing/2014/main" id="{7D38DB62-FE7F-A83B-4C58-E6353C3A6429}"/>
              </a:ext>
            </a:extLst>
          </p:cNvPr>
          <p:cNvSpPr>
            <a:spLocks noGrp="1"/>
          </p:cNvSpPr>
          <p:nvPr>
            <p:ph type="sldNum" sz="quarter" idx="4"/>
          </p:nvPr>
        </p:nvSpPr>
        <p:spPr>
          <a:prstGeom prst="rect">
            <a:avLst/>
          </a:prstGeom>
        </p:spPr>
        <p:txBody>
          <a:bodyPr/>
          <a:lstStyle/>
          <a:p>
            <a:fld id="{7B0CD808-6240-BA45-BC03-A25D999FD0E0}" type="slidenum">
              <a:rPr lang="en-US" smtClean="0"/>
              <a:pPr/>
              <a:t>4</a:t>
            </a:fld>
            <a:endParaRPr lang="en-US"/>
          </a:p>
        </p:txBody>
      </p:sp>
      <p:cxnSp>
        <p:nvCxnSpPr>
          <p:cNvPr id="10" name="Straight Arrow Connector 9">
            <a:extLst>
              <a:ext uri="{FF2B5EF4-FFF2-40B4-BE49-F238E27FC236}">
                <a16:creationId xmlns:a16="http://schemas.microsoft.com/office/drawing/2014/main" id="{7DB73AE2-14B6-0D8F-0D94-180875A1A16E}"/>
              </a:ext>
            </a:extLst>
          </p:cNvPr>
          <p:cNvCxnSpPr>
            <a:cxnSpLocks/>
          </p:cNvCxnSpPr>
          <p:nvPr/>
        </p:nvCxnSpPr>
        <p:spPr>
          <a:xfrm>
            <a:off x="1187410" y="5974681"/>
            <a:ext cx="5086350" cy="0"/>
          </a:xfrm>
          <a:prstGeom prst="straightConnector1">
            <a:avLst/>
          </a:prstGeom>
          <a:ln w="28575">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04F9FB62-57D3-04B1-CF98-2421F08B387A}"/>
              </a:ext>
            </a:extLst>
          </p:cNvPr>
          <p:cNvCxnSpPr>
            <a:cxnSpLocks/>
          </p:cNvCxnSpPr>
          <p:nvPr/>
        </p:nvCxnSpPr>
        <p:spPr>
          <a:xfrm flipV="1">
            <a:off x="1320760" y="3168315"/>
            <a:ext cx="0" cy="2930191"/>
          </a:xfrm>
          <a:prstGeom prst="straightConnector1">
            <a:avLst/>
          </a:prstGeom>
          <a:ln w="28575">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8400D47A-DED6-D803-8C61-8E7CE338E37A}"/>
              </a:ext>
            </a:extLst>
          </p:cNvPr>
          <p:cNvSpPr txBox="1"/>
          <p:nvPr/>
        </p:nvSpPr>
        <p:spPr>
          <a:xfrm>
            <a:off x="3282910" y="6098506"/>
            <a:ext cx="895350" cy="461665"/>
          </a:xfrm>
          <a:prstGeom prst="rect">
            <a:avLst/>
          </a:prstGeom>
          <a:noFill/>
        </p:spPr>
        <p:txBody>
          <a:bodyPr wrap="square" rtlCol="0">
            <a:spAutoFit/>
          </a:bodyPr>
          <a:lstStyle/>
          <a:p>
            <a:pPr algn="ctr"/>
            <a:r>
              <a:rPr lang="en-US" sz="2400">
                <a:latin typeface="Source Sans 3" panose="020B0303030403020204" pitchFamily="34" charset="0"/>
              </a:rPr>
              <a:t>Time</a:t>
            </a:r>
          </a:p>
        </p:txBody>
      </p:sp>
      <p:sp>
        <p:nvSpPr>
          <p:cNvPr id="16" name="TextBox 15">
            <a:extLst>
              <a:ext uri="{FF2B5EF4-FFF2-40B4-BE49-F238E27FC236}">
                <a16:creationId xmlns:a16="http://schemas.microsoft.com/office/drawing/2014/main" id="{17EDAE85-4FA9-8933-0184-A967115FA2F0}"/>
              </a:ext>
            </a:extLst>
          </p:cNvPr>
          <p:cNvSpPr txBox="1"/>
          <p:nvPr/>
        </p:nvSpPr>
        <p:spPr>
          <a:xfrm rot="16200000">
            <a:off x="366843" y="4226334"/>
            <a:ext cx="1312820" cy="461665"/>
          </a:xfrm>
          <a:prstGeom prst="rect">
            <a:avLst/>
          </a:prstGeom>
          <a:noFill/>
        </p:spPr>
        <p:txBody>
          <a:bodyPr wrap="square" rtlCol="0">
            <a:spAutoFit/>
          </a:bodyPr>
          <a:lstStyle/>
          <a:p>
            <a:pPr algn="ctr"/>
            <a:r>
              <a:rPr lang="en-US" sz="2400">
                <a:latin typeface="Source Sans 3" panose="020B0303030403020204" pitchFamily="34" charset="0"/>
              </a:rPr>
              <a:t>Release</a:t>
            </a:r>
          </a:p>
        </p:txBody>
      </p:sp>
      <p:sp>
        <p:nvSpPr>
          <p:cNvPr id="17" name="Freeform 16">
            <a:extLst>
              <a:ext uri="{FF2B5EF4-FFF2-40B4-BE49-F238E27FC236}">
                <a16:creationId xmlns:a16="http://schemas.microsoft.com/office/drawing/2014/main" id="{D1D6D77C-AC72-B4E8-6493-8E02C9788B3F}"/>
              </a:ext>
            </a:extLst>
          </p:cNvPr>
          <p:cNvSpPr/>
          <p:nvPr/>
        </p:nvSpPr>
        <p:spPr>
          <a:xfrm>
            <a:off x="1320760" y="3290719"/>
            <a:ext cx="4953000" cy="1699049"/>
          </a:xfrm>
          <a:custGeom>
            <a:avLst/>
            <a:gdLst>
              <a:gd name="connsiteX0" fmla="*/ 0 w 4953000"/>
              <a:gd name="connsiteY0" fmla="*/ 1236878 h 1699049"/>
              <a:gd name="connsiteX1" fmla="*/ 895350 w 4953000"/>
              <a:gd name="connsiteY1" fmla="*/ 21602 h 1699049"/>
              <a:gd name="connsiteX2" fmla="*/ 2038350 w 4953000"/>
              <a:gd name="connsiteY2" fmla="*/ 549983 h 1699049"/>
              <a:gd name="connsiteX3" fmla="*/ 3600450 w 4953000"/>
              <a:gd name="connsiteY3" fmla="*/ 1691286 h 1699049"/>
              <a:gd name="connsiteX4" fmla="*/ 4953000 w 4953000"/>
              <a:gd name="connsiteY4" fmla="*/ 962120 h 169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0" h="1699049" extrusionOk="0">
                <a:moveTo>
                  <a:pt x="0" y="1236878"/>
                </a:moveTo>
                <a:cubicBezTo>
                  <a:pt x="239256" y="688130"/>
                  <a:pt x="562950" y="143286"/>
                  <a:pt x="895350" y="21602"/>
                </a:cubicBezTo>
                <a:cubicBezTo>
                  <a:pt x="1271218" y="-18703"/>
                  <a:pt x="1587913" y="284315"/>
                  <a:pt x="2038350" y="549983"/>
                </a:cubicBezTo>
                <a:cubicBezTo>
                  <a:pt x="2461965" y="787173"/>
                  <a:pt x="3154499" y="1670747"/>
                  <a:pt x="3600450" y="1691286"/>
                </a:cubicBezTo>
                <a:cubicBezTo>
                  <a:pt x="4116154" y="1648651"/>
                  <a:pt x="4529397" y="1379290"/>
                  <a:pt x="4953000" y="962120"/>
                </a:cubicBezTo>
              </a:path>
            </a:pathLst>
          </a:custGeom>
          <a:noFill/>
          <a:ln w="38100">
            <a:solidFill>
              <a:srgbClr val="FF0000"/>
            </a:solidFill>
            <a:prstDash val="dash"/>
            <a:extLst>
              <a:ext uri="{C807C97D-BFC1-408E-A445-0C87EB9F89A2}">
                <ask:lineSketchStyleProps xmlns:ask="http://schemas.microsoft.com/office/drawing/2018/sketchyshapes" sd="2650216993">
                  <a:custGeom>
                    <a:avLst/>
                    <a:gdLst>
                      <a:gd name="connsiteX0" fmla="*/ 0 w 4953000"/>
                      <a:gd name="connsiteY0" fmla="*/ 1114846 h 1531418"/>
                      <a:gd name="connsiteX1" fmla="*/ 895350 w 4953000"/>
                      <a:gd name="connsiteY1" fmla="*/ 19471 h 1531418"/>
                      <a:gd name="connsiteX2" fmla="*/ 2038350 w 4953000"/>
                      <a:gd name="connsiteY2" fmla="*/ 495721 h 1531418"/>
                      <a:gd name="connsiteX3" fmla="*/ 3600450 w 4953000"/>
                      <a:gd name="connsiteY3" fmla="*/ 1524421 h 1531418"/>
                      <a:gd name="connsiteX4" fmla="*/ 4953000 w 4953000"/>
                      <a:gd name="connsiteY4" fmla="*/ 867196 h 153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0" h="1531418">
                        <a:moveTo>
                          <a:pt x="0" y="1114846"/>
                        </a:moveTo>
                        <a:cubicBezTo>
                          <a:pt x="277812" y="618752"/>
                          <a:pt x="555625" y="122658"/>
                          <a:pt x="895350" y="19471"/>
                        </a:cubicBezTo>
                        <a:cubicBezTo>
                          <a:pt x="1235075" y="-83717"/>
                          <a:pt x="1587500" y="244896"/>
                          <a:pt x="2038350" y="495721"/>
                        </a:cubicBezTo>
                        <a:cubicBezTo>
                          <a:pt x="2489200" y="746546"/>
                          <a:pt x="3114675" y="1462509"/>
                          <a:pt x="3600450" y="1524421"/>
                        </a:cubicBezTo>
                        <a:cubicBezTo>
                          <a:pt x="4086225" y="1586333"/>
                          <a:pt x="4519612" y="1226764"/>
                          <a:pt x="4953000" y="867196"/>
                        </a:cubicBez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8" name="Freeform 17">
            <a:extLst>
              <a:ext uri="{FF2B5EF4-FFF2-40B4-BE49-F238E27FC236}">
                <a16:creationId xmlns:a16="http://schemas.microsoft.com/office/drawing/2014/main" id="{50F5311C-2E8A-A3B4-6C01-E83FECD43802}"/>
              </a:ext>
            </a:extLst>
          </p:cNvPr>
          <p:cNvSpPr/>
          <p:nvPr/>
        </p:nvSpPr>
        <p:spPr>
          <a:xfrm>
            <a:off x="1320760" y="3734534"/>
            <a:ext cx="4953000" cy="1531418"/>
          </a:xfrm>
          <a:custGeom>
            <a:avLst/>
            <a:gdLst>
              <a:gd name="connsiteX0" fmla="*/ 0 w 4953000"/>
              <a:gd name="connsiteY0" fmla="*/ 1114846 h 1531418"/>
              <a:gd name="connsiteX1" fmla="*/ 895350 w 4953000"/>
              <a:gd name="connsiteY1" fmla="*/ 19471 h 1531418"/>
              <a:gd name="connsiteX2" fmla="*/ 2038350 w 4953000"/>
              <a:gd name="connsiteY2" fmla="*/ 495721 h 1531418"/>
              <a:gd name="connsiteX3" fmla="*/ 3600450 w 4953000"/>
              <a:gd name="connsiteY3" fmla="*/ 1524421 h 1531418"/>
              <a:gd name="connsiteX4" fmla="*/ 4953000 w 4953000"/>
              <a:gd name="connsiteY4" fmla="*/ 867196 h 153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0" h="1531418" extrusionOk="0">
                <a:moveTo>
                  <a:pt x="0" y="1114846"/>
                </a:moveTo>
                <a:cubicBezTo>
                  <a:pt x="238404" y="594444"/>
                  <a:pt x="537928" y="129300"/>
                  <a:pt x="895350" y="19471"/>
                </a:cubicBezTo>
                <a:cubicBezTo>
                  <a:pt x="1301500" y="-69733"/>
                  <a:pt x="1562249" y="245699"/>
                  <a:pt x="2038350" y="495721"/>
                </a:cubicBezTo>
                <a:cubicBezTo>
                  <a:pt x="2449403" y="785410"/>
                  <a:pt x="3104786" y="1517171"/>
                  <a:pt x="3600450" y="1524421"/>
                </a:cubicBezTo>
                <a:cubicBezTo>
                  <a:pt x="3995189" y="1536525"/>
                  <a:pt x="4528810" y="1231159"/>
                  <a:pt x="4953000" y="867196"/>
                </a:cubicBezTo>
              </a:path>
            </a:pathLst>
          </a:custGeom>
          <a:noFill/>
          <a:ln w="38100">
            <a:solidFill>
              <a:srgbClr val="FF5E00"/>
            </a:solidFill>
            <a:prstDash val="dash"/>
            <a:extLst>
              <a:ext uri="{C807C97D-BFC1-408E-A445-0C87EB9F89A2}">
                <ask:lineSketchStyleProps xmlns:ask="http://schemas.microsoft.com/office/drawing/2018/sketchyshapes" sd="1219033472">
                  <a:custGeom>
                    <a:avLst/>
                    <a:gdLst>
                      <a:gd name="connsiteX0" fmla="*/ 0 w 4953000"/>
                      <a:gd name="connsiteY0" fmla="*/ 1114846 h 1531418"/>
                      <a:gd name="connsiteX1" fmla="*/ 895350 w 4953000"/>
                      <a:gd name="connsiteY1" fmla="*/ 19471 h 1531418"/>
                      <a:gd name="connsiteX2" fmla="*/ 2038350 w 4953000"/>
                      <a:gd name="connsiteY2" fmla="*/ 495721 h 1531418"/>
                      <a:gd name="connsiteX3" fmla="*/ 3600450 w 4953000"/>
                      <a:gd name="connsiteY3" fmla="*/ 1524421 h 1531418"/>
                      <a:gd name="connsiteX4" fmla="*/ 4953000 w 4953000"/>
                      <a:gd name="connsiteY4" fmla="*/ 867196 h 153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0" h="1531418">
                        <a:moveTo>
                          <a:pt x="0" y="1114846"/>
                        </a:moveTo>
                        <a:cubicBezTo>
                          <a:pt x="277812" y="618752"/>
                          <a:pt x="555625" y="122658"/>
                          <a:pt x="895350" y="19471"/>
                        </a:cubicBezTo>
                        <a:cubicBezTo>
                          <a:pt x="1235075" y="-83717"/>
                          <a:pt x="1587500" y="244896"/>
                          <a:pt x="2038350" y="495721"/>
                        </a:cubicBezTo>
                        <a:cubicBezTo>
                          <a:pt x="2489200" y="746546"/>
                          <a:pt x="3114675" y="1462509"/>
                          <a:pt x="3600450" y="1524421"/>
                        </a:cubicBezTo>
                        <a:cubicBezTo>
                          <a:pt x="4086225" y="1586333"/>
                          <a:pt x="4519612" y="1226764"/>
                          <a:pt x="4953000" y="867196"/>
                        </a:cubicBez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20" name="Freeform 19">
            <a:extLst>
              <a:ext uri="{FF2B5EF4-FFF2-40B4-BE49-F238E27FC236}">
                <a16:creationId xmlns:a16="http://schemas.microsoft.com/office/drawing/2014/main" id="{8D2F4C7F-03D7-A142-6C0B-C1EAC2C3846A}"/>
              </a:ext>
            </a:extLst>
          </p:cNvPr>
          <p:cNvSpPr/>
          <p:nvPr/>
        </p:nvSpPr>
        <p:spPr>
          <a:xfrm>
            <a:off x="1320890" y="4104909"/>
            <a:ext cx="4952862" cy="1008667"/>
          </a:xfrm>
          <a:custGeom>
            <a:avLst/>
            <a:gdLst>
              <a:gd name="connsiteX0" fmla="*/ 0 w 4952862"/>
              <a:gd name="connsiteY0" fmla="*/ 940407 h 1008667"/>
              <a:gd name="connsiteX1" fmla="*/ 906765 w 4952862"/>
              <a:gd name="connsiteY1" fmla="*/ 144027 h 1008667"/>
              <a:gd name="connsiteX2" fmla="*/ 2905770 w 4952862"/>
              <a:gd name="connsiteY2" fmla="*/ 1008184 h 1008667"/>
              <a:gd name="connsiteX3" fmla="*/ 4952862 w 4952862"/>
              <a:gd name="connsiteY3" fmla="*/ 0 h 1008667"/>
            </a:gdLst>
            <a:ahLst/>
            <a:cxnLst>
              <a:cxn ang="0">
                <a:pos x="connsiteX0" y="connsiteY0"/>
              </a:cxn>
              <a:cxn ang="0">
                <a:pos x="connsiteX1" y="connsiteY1"/>
              </a:cxn>
              <a:cxn ang="0">
                <a:pos x="connsiteX2" y="connsiteY2"/>
              </a:cxn>
              <a:cxn ang="0">
                <a:pos x="connsiteX3" y="connsiteY3"/>
              </a:cxn>
            </a:cxnLst>
            <a:rect l="l" t="t" r="r" b="b"/>
            <a:pathLst>
              <a:path w="4952862" h="1008667" extrusionOk="0">
                <a:moveTo>
                  <a:pt x="0" y="940407"/>
                </a:moveTo>
                <a:cubicBezTo>
                  <a:pt x="218460" y="482218"/>
                  <a:pt x="489634" y="186833"/>
                  <a:pt x="906765" y="144027"/>
                </a:cubicBezTo>
                <a:cubicBezTo>
                  <a:pt x="1382129" y="151946"/>
                  <a:pt x="2264592" y="915882"/>
                  <a:pt x="2905770" y="1008184"/>
                </a:cubicBezTo>
                <a:cubicBezTo>
                  <a:pt x="3649225" y="938502"/>
                  <a:pt x="4254855" y="521735"/>
                  <a:pt x="4952862" y="0"/>
                </a:cubicBezTo>
              </a:path>
            </a:pathLst>
          </a:custGeom>
          <a:noFill/>
          <a:ln w="38100">
            <a:solidFill>
              <a:srgbClr val="FFB400"/>
            </a:solidFill>
            <a:prstDash val="dash"/>
            <a:extLst>
              <a:ext uri="{C807C97D-BFC1-408E-A445-0C87EB9F89A2}">
                <ask:lineSketchStyleProps xmlns:ask="http://schemas.microsoft.com/office/drawing/2018/sketchyshapes" sd="4266498984">
                  <a:custGeom>
                    <a:avLst/>
                    <a:gdLst>
                      <a:gd name="connsiteX0" fmla="*/ 0 w 4515633"/>
                      <a:gd name="connsiteY0" fmla="*/ 695195 h 745656"/>
                      <a:gd name="connsiteX1" fmla="*/ 826718 w 4515633"/>
                      <a:gd name="connsiteY1" fmla="*/ 106472 h 745656"/>
                      <a:gd name="connsiteX2" fmla="*/ 2649255 w 4515633"/>
                      <a:gd name="connsiteY2" fmla="*/ 745299 h 745656"/>
                      <a:gd name="connsiteX3" fmla="*/ 4515633 w 4515633"/>
                      <a:gd name="connsiteY3" fmla="*/ 0 h 745656"/>
                    </a:gdLst>
                    <a:ahLst/>
                    <a:cxnLst>
                      <a:cxn ang="0">
                        <a:pos x="connsiteX0" y="connsiteY0"/>
                      </a:cxn>
                      <a:cxn ang="0">
                        <a:pos x="connsiteX1" y="connsiteY1"/>
                      </a:cxn>
                      <a:cxn ang="0">
                        <a:pos x="connsiteX2" y="connsiteY2"/>
                      </a:cxn>
                      <a:cxn ang="0">
                        <a:pos x="connsiteX3" y="connsiteY3"/>
                      </a:cxn>
                    </a:cxnLst>
                    <a:rect l="l" t="t" r="r" b="b"/>
                    <a:pathLst>
                      <a:path w="4515633" h="745656">
                        <a:moveTo>
                          <a:pt x="0" y="695195"/>
                        </a:moveTo>
                        <a:cubicBezTo>
                          <a:pt x="192588" y="396658"/>
                          <a:pt x="385176" y="98121"/>
                          <a:pt x="826718" y="106472"/>
                        </a:cubicBezTo>
                        <a:cubicBezTo>
                          <a:pt x="1268261" y="114823"/>
                          <a:pt x="2034436" y="763044"/>
                          <a:pt x="2649255" y="745299"/>
                        </a:cubicBezTo>
                        <a:cubicBezTo>
                          <a:pt x="3264074" y="727554"/>
                          <a:pt x="3889853" y="363777"/>
                          <a:pt x="4515633" y="0"/>
                        </a:cubicBezTo>
                      </a:path>
                    </a:pathLst>
                  </a:cu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358EE056-5978-4C63-E4AA-069278849EC4}"/>
                  </a:ext>
                </a:extLst>
              </p:cNvPr>
              <p:cNvSpPr txBox="1"/>
              <p:nvPr/>
            </p:nvSpPr>
            <p:spPr>
              <a:xfrm>
                <a:off x="280735" y="1252634"/>
                <a:ext cx="7990264" cy="369332"/>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m:rPr>
                          <m:sty m:val="p"/>
                        </m:rPr>
                        <a:rPr lang="en-US" sz="2400" b="0" i="0" smtClean="0">
                          <a:latin typeface="Cambria Math" panose="02040503050406030204" pitchFamily="18" charset="0"/>
                        </a:rPr>
                        <m:t>Release</m:t>
                      </m:r>
                      <m:r>
                        <a:rPr lang="en-US" sz="2400" b="0" i="0" smtClean="0">
                          <a:latin typeface="Cambria Math" panose="02040503050406030204" pitchFamily="18" charset="0"/>
                        </a:rPr>
                        <m:t>=</m:t>
                      </m:r>
                      <m:r>
                        <m:rPr>
                          <m:sty m:val="p"/>
                        </m:rPr>
                        <a:rPr lang="en-US" sz="2400" b="0" i="0" smtClean="0">
                          <a:latin typeface="Cambria Math" panose="02040503050406030204" pitchFamily="18" charset="0"/>
                        </a:rPr>
                        <m:t>PA</m:t>
                      </m:r>
                      <m:r>
                        <a:rPr lang="en-US" sz="2400" b="0" i="0" smtClean="0">
                          <a:latin typeface="Cambria Math" panose="02040503050406030204" pitchFamily="18" charset="0"/>
                        </a:rPr>
                        <m:t>(</m:t>
                      </m:r>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d</m:t>
                          </m:r>
                        </m:e>
                        <m:sub>
                          <m:r>
                            <m:rPr>
                              <m:sty m:val="p"/>
                            </m:rPr>
                            <a:rPr lang="en-US" sz="2400" b="0" i="0" smtClean="0">
                              <a:latin typeface="Cambria Math" panose="02040503050406030204" pitchFamily="18" charset="0"/>
                            </a:rPr>
                            <m:t>t</m:t>
                          </m:r>
                        </m:sub>
                      </m:sSub>
                      <m:r>
                        <a:rPr lang="en-US" sz="2400" b="0" i="0" smtClean="0">
                          <a:latin typeface="Cambria Math" panose="02040503050406030204" pitchFamily="18" charset="0"/>
                        </a:rPr>
                        <m:t>, </m:t>
                      </m:r>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h</m:t>
                          </m:r>
                        </m:e>
                        <m:sub>
                          <m:r>
                            <m:rPr>
                              <m:sty m:val="p"/>
                            </m:rPr>
                            <a:rPr lang="en-US" sz="2400" b="0" i="0" smtClean="0">
                              <a:latin typeface="Cambria Math" panose="02040503050406030204" pitchFamily="18" charset="0"/>
                            </a:rPr>
                            <m:t>t</m:t>
                          </m:r>
                        </m:sub>
                      </m:sSub>
                      <m:r>
                        <a:rPr lang="en-US" sz="2400" b="0" i="0" smtClean="0">
                          <a:latin typeface="Cambria Math" panose="02040503050406030204" pitchFamily="18" charset="0"/>
                        </a:rPr>
                        <m:t>, </m:t>
                      </m:r>
                      <m:r>
                        <m:rPr>
                          <m:sty m:val="p"/>
                        </m:rPr>
                        <a:rPr lang="en-US" sz="2400" b="0" i="0" smtClean="0">
                          <a:solidFill>
                            <a:srgbClr val="0035FF"/>
                          </a:solidFill>
                          <a:latin typeface="Cambria Math" panose="02040503050406030204" pitchFamily="18" charset="0"/>
                        </a:rPr>
                        <m:t>policy</m:t>
                      </m:r>
                      <m:r>
                        <a:rPr lang="en-US" sz="2400" b="0" i="0" smtClean="0">
                          <a:solidFill>
                            <a:srgbClr val="0035FF"/>
                          </a:solidFill>
                          <a:latin typeface="Cambria Math" panose="02040503050406030204" pitchFamily="18" charset="0"/>
                        </a:rPr>
                        <m:t> </m:t>
                      </m:r>
                      <m:r>
                        <m:rPr>
                          <m:sty m:val="p"/>
                        </m:rPr>
                        <a:rPr lang="en-US" sz="2400" b="0" i="0" smtClean="0">
                          <a:solidFill>
                            <a:srgbClr val="0035FF"/>
                          </a:solidFill>
                          <a:latin typeface="Cambria Math" panose="02040503050406030204" pitchFamily="18" charset="0"/>
                        </a:rPr>
                        <m:t>parameters</m:t>
                      </m:r>
                      <m:r>
                        <a:rPr lang="en-US" sz="2400" b="0" i="0" smtClean="0">
                          <a:latin typeface="Cambria Math" panose="02040503050406030204" pitchFamily="18" charset="0"/>
                        </a:rPr>
                        <m:t>, </m:t>
                      </m:r>
                      <m:r>
                        <m:rPr>
                          <m:sty m:val="p"/>
                        </m:rPr>
                        <a:rPr lang="en-US" sz="2400" b="0" i="0" smtClean="0">
                          <a:solidFill>
                            <a:srgbClr val="FF0000"/>
                          </a:solidFill>
                          <a:latin typeface="Cambria Math" panose="02040503050406030204" pitchFamily="18" charset="0"/>
                        </a:rPr>
                        <m:t>exogenous</m:t>
                      </m:r>
                      <m:r>
                        <a:rPr lang="en-US" sz="2400" b="0" i="0" smtClean="0">
                          <a:solidFill>
                            <a:srgbClr val="FF0000"/>
                          </a:solidFill>
                          <a:latin typeface="Cambria Math" panose="02040503050406030204" pitchFamily="18" charset="0"/>
                        </a:rPr>
                        <m:t> </m:t>
                      </m:r>
                      <m:r>
                        <m:rPr>
                          <m:sty m:val="p"/>
                        </m:rPr>
                        <a:rPr lang="en-US" sz="2400" b="0" i="0" smtClean="0">
                          <a:solidFill>
                            <a:srgbClr val="FF0000"/>
                          </a:solidFill>
                          <a:latin typeface="Cambria Math" panose="02040503050406030204" pitchFamily="18" charset="0"/>
                        </a:rPr>
                        <m:t>variables</m:t>
                      </m:r>
                      <m:r>
                        <a:rPr lang="en-US" sz="2400" b="0" i="0" smtClean="0">
                          <a:latin typeface="Cambria Math" panose="02040503050406030204" pitchFamily="18" charset="0"/>
                        </a:rPr>
                        <m:t>)</m:t>
                      </m:r>
                    </m:oMath>
                  </m:oMathPara>
                </a14:m>
                <a:endParaRPr lang="en-US" sz="2400"/>
              </a:p>
            </p:txBody>
          </p:sp>
        </mc:Choice>
        <mc:Fallback xmlns="">
          <p:sp>
            <p:nvSpPr>
              <p:cNvPr id="22" name="TextBox 21">
                <a:extLst>
                  <a:ext uri="{FF2B5EF4-FFF2-40B4-BE49-F238E27FC236}">
                    <a16:creationId xmlns:a16="http://schemas.microsoft.com/office/drawing/2014/main" id="{358EE056-5978-4C63-E4AA-069278849EC4}"/>
                  </a:ext>
                </a:extLst>
              </p:cNvPr>
              <p:cNvSpPr txBox="1">
                <a:spLocks noRot="1" noChangeAspect="1" noMove="1" noResize="1" noEditPoints="1" noAdjustHandles="1" noChangeArrowheads="1" noChangeShapeType="1" noTextEdit="1"/>
              </p:cNvSpPr>
              <p:nvPr/>
            </p:nvSpPr>
            <p:spPr>
              <a:xfrm>
                <a:off x="280735" y="1252634"/>
                <a:ext cx="7990264" cy="369332"/>
              </a:xfrm>
              <a:prstGeom prst="rect">
                <a:avLst/>
              </a:prstGeom>
              <a:blipFill>
                <a:blip r:embed="rId3"/>
                <a:stretch>
                  <a:fillRect l="-1373" r="-686" b="-3770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7E2C166A-3CAE-5C9F-B68D-7FFCCD993928}"/>
                  </a:ext>
                </a:extLst>
              </p:cNvPr>
              <p:cNvSpPr txBox="1"/>
              <p:nvPr/>
            </p:nvSpPr>
            <p:spPr>
              <a:xfrm>
                <a:off x="280735" y="1660670"/>
                <a:ext cx="2936510" cy="307777"/>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m:rPr>
                          <m:sty m:val="p"/>
                        </m:rPr>
                        <a:rPr lang="en-US" sz="2000" b="0" i="0" smtClean="0">
                          <a:latin typeface="Cambria Math" panose="02040503050406030204" pitchFamily="18" charset="0"/>
                        </a:rPr>
                        <m:t>PA</m:t>
                      </m:r>
                      <m:r>
                        <a:rPr lang="en-US" sz="2000" b="0" i="0" smtClean="0">
                          <a:latin typeface="Cambria Math" panose="02040503050406030204" pitchFamily="18" charset="0"/>
                        </a:rPr>
                        <m:t>=</m:t>
                      </m:r>
                      <m:r>
                        <m:rPr>
                          <m:sty m:val="p"/>
                        </m:rPr>
                        <a:rPr lang="en-US" sz="2000" b="0" i="0" smtClean="0">
                          <a:latin typeface="Cambria Math" panose="02040503050406030204" pitchFamily="18" charset="0"/>
                        </a:rPr>
                        <m:t>Policy</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Approximator</m:t>
                      </m:r>
                    </m:oMath>
                  </m:oMathPara>
                </a14:m>
                <a:endParaRPr lang="en-US" sz="2000"/>
              </a:p>
            </p:txBody>
          </p:sp>
        </mc:Choice>
        <mc:Fallback xmlns="">
          <p:sp>
            <p:nvSpPr>
              <p:cNvPr id="25" name="TextBox 24">
                <a:extLst>
                  <a:ext uri="{FF2B5EF4-FFF2-40B4-BE49-F238E27FC236}">
                    <a16:creationId xmlns:a16="http://schemas.microsoft.com/office/drawing/2014/main" id="{7E2C166A-3CAE-5C9F-B68D-7FFCCD993928}"/>
                  </a:ext>
                </a:extLst>
              </p:cNvPr>
              <p:cNvSpPr txBox="1">
                <a:spLocks noRot="1" noChangeAspect="1" noMove="1" noResize="1" noEditPoints="1" noAdjustHandles="1" noChangeArrowheads="1" noChangeShapeType="1" noTextEdit="1"/>
              </p:cNvSpPr>
              <p:nvPr/>
            </p:nvSpPr>
            <p:spPr>
              <a:xfrm>
                <a:off x="280735" y="1660670"/>
                <a:ext cx="2936510" cy="307777"/>
              </a:xfrm>
              <a:prstGeom prst="rect">
                <a:avLst/>
              </a:prstGeom>
              <a:blipFill>
                <a:blip r:embed="rId4"/>
                <a:stretch>
                  <a:fillRect l="-2905" r="-2282" b="-372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4D69630B-CCFC-AB63-0156-74EDBD2DB782}"/>
                  </a:ext>
                </a:extLst>
              </p:cNvPr>
              <p:cNvSpPr txBox="1"/>
              <p:nvPr/>
            </p:nvSpPr>
            <p:spPr>
              <a:xfrm>
                <a:off x="280735" y="2004265"/>
                <a:ext cx="4411016"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m:rPr>
                              <m:sty m:val="p"/>
                            </m:rPr>
                            <a:rPr lang="en-US" sz="2000" b="0" i="0" smtClean="0">
                              <a:latin typeface="Cambria Math" panose="02040503050406030204" pitchFamily="18" charset="0"/>
                            </a:rPr>
                            <m:t>d</m:t>
                          </m:r>
                        </m:e>
                        <m:sub>
                          <m:r>
                            <m:rPr>
                              <m:sty m:val="p"/>
                            </m:rPr>
                            <a:rPr lang="en-US" sz="2000" b="0" i="0" smtClean="0">
                              <a:latin typeface="Cambria Math" panose="02040503050406030204" pitchFamily="18" charset="0"/>
                            </a:rPr>
                            <m:t>t</m:t>
                          </m:r>
                        </m:sub>
                      </m:sSub>
                      <m:r>
                        <a:rPr lang="en-US" sz="2000" b="0" i="0" smtClean="0">
                          <a:latin typeface="Cambria Math" panose="02040503050406030204" pitchFamily="18" charset="0"/>
                        </a:rPr>
                        <m:t>=</m:t>
                      </m:r>
                      <m:r>
                        <m:rPr>
                          <m:sty m:val="p"/>
                        </m:rPr>
                        <a:rPr lang="en-US" sz="2000" b="0" i="0" smtClean="0">
                          <a:latin typeface="Cambria Math" panose="02040503050406030204" pitchFamily="18" charset="0"/>
                        </a:rPr>
                        <m:t>day</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of</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year</m:t>
                      </m:r>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m:rPr>
                              <m:sty m:val="p"/>
                            </m:rPr>
                            <a:rPr lang="en-US" sz="2000" b="0" i="0" smtClean="0">
                              <a:latin typeface="Cambria Math" panose="02040503050406030204" pitchFamily="18" charset="0"/>
                            </a:rPr>
                            <m:t>h</m:t>
                          </m:r>
                        </m:e>
                        <m:sub>
                          <m:r>
                            <m:rPr>
                              <m:sty m:val="p"/>
                            </m:rPr>
                            <a:rPr lang="en-US" sz="2000" b="0" i="0" smtClean="0">
                              <a:latin typeface="Cambria Math" panose="02040503050406030204" pitchFamily="18" charset="0"/>
                            </a:rPr>
                            <m:t>t</m:t>
                          </m:r>
                        </m:sub>
                      </m:sSub>
                      <m:r>
                        <a:rPr lang="en-US" sz="2000" b="0" i="0" smtClean="0">
                          <a:latin typeface="Cambria Math" panose="02040503050406030204" pitchFamily="18" charset="0"/>
                        </a:rPr>
                        <m:t>=</m:t>
                      </m:r>
                      <m:r>
                        <m:rPr>
                          <m:sty m:val="p"/>
                        </m:rPr>
                        <a:rPr lang="en-US" sz="2000" b="0" i="0" smtClean="0">
                          <a:latin typeface="Cambria Math" panose="02040503050406030204" pitchFamily="18" charset="0"/>
                        </a:rPr>
                        <m:t>current</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pool</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level</m:t>
                      </m:r>
                    </m:oMath>
                  </m:oMathPara>
                </a14:m>
                <a:endParaRPr lang="en-US" sz="2000"/>
              </a:p>
            </p:txBody>
          </p:sp>
        </mc:Choice>
        <mc:Fallback xmlns="">
          <p:sp>
            <p:nvSpPr>
              <p:cNvPr id="30" name="TextBox 29">
                <a:extLst>
                  <a:ext uri="{FF2B5EF4-FFF2-40B4-BE49-F238E27FC236}">
                    <a16:creationId xmlns:a16="http://schemas.microsoft.com/office/drawing/2014/main" id="{4D69630B-CCFC-AB63-0156-74EDBD2DB782}"/>
                  </a:ext>
                </a:extLst>
              </p:cNvPr>
              <p:cNvSpPr txBox="1">
                <a:spLocks noRot="1" noChangeAspect="1" noMove="1" noResize="1" noEditPoints="1" noAdjustHandles="1" noChangeArrowheads="1" noChangeShapeType="1" noTextEdit="1"/>
              </p:cNvSpPr>
              <p:nvPr/>
            </p:nvSpPr>
            <p:spPr>
              <a:xfrm>
                <a:off x="280735" y="2004265"/>
                <a:ext cx="4411016" cy="307777"/>
              </a:xfrm>
              <a:prstGeom prst="rect">
                <a:avLst/>
              </a:prstGeom>
              <a:blipFill>
                <a:blip r:embed="rId5"/>
                <a:stretch>
                  <a:fillRect l="-1243" r="-967" b="-3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E4270344-A95E-5250-8B1F-5F803D9BA53E}"/>
                  </a:ext>
                </a:extLst>
              </p:cNvPr>
              <p:cNvSpPr txBox="1"/>
              <p:nvPr/>
            </p:nvSpPr>
            <p:spPr>
              <a:xfrm>
                <a:off x="280734" y="2332674"/>
                <a:ext cx="7114677" cy="335092"/>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r>
                        <m:rPr>
                          <m:sty m:val="p"/>
                        </m:rPr>
                        <a:rPr lang="en-US" sz="2000" b="0" i="0" smtClean="0">
                          <a:solidFill>
                            <a:srgbClr val="FF0000"/>
                          </a:solidFill>
                          <a:latin typeface="Cambria Math" panose="02040503050406030204" pitchFamily="18" charset="0"/>
                        </a:rPr>
                        <m:t>exogenous</m:t>
                      </m:r>
                      <m:r>
                        <a:rPr lang="en-US" sz="2000" b="0" i="0" smtClean="0">
                          <a:solidFill>
                            <a:srgbClr val="FF0000"/>
                          </a:solidFill>
                          <a:latin typeface="Cambria Math" panose="02040503050406030204" pitchFamily="18" charset="0"/>
                        </a:rPr>
                        <m:t> </m:t>
                      </m:r>
                      <m:r>
                        <m:rPr>
                          <m:sty m:val="p"/>
                        </m:rPr>
                        <a:rPr lang="en-US" sz="2000" b="0" i="0" smtClean="0">
                          <a:solidFill>
                            <a:srgbClr val="FF0000"/>
                          </a:solidFill>
                          <a:latin typeface="Cambria Math" panose="02040503050406030204" pitchFamily="18" charset="0"/>
                        </a:rPr>
                        <m:t>variables</m:t>
                      </m:r>
                      <m:r>
                        <a:rPr lang="en-US" sz="2000" b="0" i="0" smtClean="0">
                          <a:solidFill>
                            <a:srgbClr val="FF0000"/>
                          </a:solidFill>
                          <a:latin typeface="Cambria Math" panose="02040503050406030204" pitchFamily="18" charset="0"/>
                        </a:rPr>
                        <m:t>=</m:t>
                      </m:r>
                      <m:r>
                        <m:rPr>
                          <m:sty m:val="p"/>
                        </m:rPr>
                        <a:rPr lang="en-US" sz="2000" b="0" i="0" smtClean="0">
                          <a:solidFill>
                            <a:srgbClr val="FF0000"/>
                          </a:solidFill>
                          <a:latin typeface="Cambria Math" panose="02040503050406030204" pitchFamily="18" charset="0"/>
                        </a:rPr>
                        <m:t>SW</m:t>
                      </m:r>
                      <m:sSub>
                        <m:sSubPr>
                          <m:ctrlPr>
                            <a:rPr lang="en-US" sz="2000" b="0" i="1" smtClean="0">
                              <a:solidFill>
                                <a:srgbClr val="FF0000"/>
                              </a:solidFill>
                              <a:latin typeface="Cambria Math" panose="02040503050406030204" pitchFamily="18" charset="0"/>
                            </a:rPr>
                          </m:ctrlPr>
                        </m:sSubPr>
                        <m:e>
                          <m:r>
                            <m:rPr>
                              <m:sty m:val="p"/>
                            </m:rPr>
                            <a:rPr lang="en-US" sz="2000" b="0" i="0" smtClean="0">
                              <a:solidFill>
                                <a:srgbClr val="FF0000"/>
                              </a:solidFill>
                              <a:latin typeface="Cambria Math" panose="02040503050406030204" pitchFamily="18" charset="0"/>
                            </a:rPr>
                            <m:t>E</m:t>
                          </m:r>
                        </m:e>
                        <m:sub>
                          <m:r>
                            <m:rPr>
                              <m:sty m:val="p"/>
                            </m:rPr>
                            <a:rPr lang="en-US" sz="2000" b="0" i="0" smtClean="0">
                              <a:solidFill>
                                <a:srgbClr val="FF0000"/>
                              </a:solidFill>
                              <a:latin typeface="Cambria Math" panose="02040503050406030204" pitchFamily="18" charset="0"/>
                            </a:rPr>
                            <m:t>t</m:t>
                          </m:r>
                        </m:sub>
                      </m:sSub>
                      <m:r>
                        <a:rPr lang="en-US" sz="2000" b="0" i="0" smtClean="0">
                          <a:solidFill>
                            <a:srgbClr val="FF0000"/>
                          </a:solidFill>
                          <a:latin typeface="Cambria Math" panose="02040503050406030204" pitchFamily="18" charset="0"/>
                        </a:rPr>
                        <m:t>;</m:t>
                      </m:r>
                      <m:sSub>
                        <m:sSubPr>
                          <m:ctrlPr>
                            <a:rPr lang="en-US" sz="2000" b="0" i="1" smtClean="0">
                              <a:solidFill>
                                <a:srgbClr val="FF0000"/>
                              </a:solidFill>
                              <a:latin typeface="Cambria Math" panose="02040503050406030204" pitchFamily="18" charset="0"/>
                            </a:rPr>
                          </m:ctrlPr>
                        </m:sSubPr>
                        <m:e>
                          <m:r>
                            <m:rPr>
                              <m:sty m:val="p"/>
                            </m:rPr>
                            <a:rPr lang="en-US" sz="2000" b="0" i="0" smtClean="0">
                              <a:solidFill>
                                <a:srgbClr val="FF0000"/>
                              </a:solidFill>
                              <a:latin typeface="Cambria Math" panose="02040503050406030204" pitchFamily="18" charset="0"/>
                            </a:rPr>
                            <m:t>Forecast</m:t>
                          </m:r>
                        </m:e>
                        <m:sub>
                          <m:r>
                            <m:rPr>
                              <m:sty m:val="p"/>
                            </m:rPr>
                            <a:rPr lang="en-US" sz="2000" b="0" i="0" smtClean="0">
                              <a:solidFill>
                                <a:srgbClr val="FF0000"/>
                              </a:solidFill>
                              <a:latin typeface="Cambria Math" panose="02040503050406030204" pitchFamily="18" charset="0"/>
                            </a:rPr>
                            <m:t>volume</m:t>
                          </m:r>
                        </m:sub>
                      </m:sSub>
                      <m:r>
                        <a:rPr lang="en-US" sz="2000" b="0" i="0" smtClean="0">
                          <a:solidFill>
                            <a:srgbClr val="FF0000"/>
                          </a:solidFill>
                          <a:latin typeface="Cambria Math" panose="02040503050406030204" pitchFamily="18" charset="0"/>
                        </a:rPr>
                        <m:t>;</m:t>
                      </m:r>
                      <m:sSub>
                        <m:sSubPr>
                          <m:ctrlPr>
                            <a:rPr lang="en-US" sz="2000" b="0" i="1" smtClean="0">
                              <a:solidFill>
                                <a:srgbClr val="FF0000"/>
                              </a:solidFill>
                              <a:latin typeface="Cambria Math" panose="02040503050406030204" pitchFamily="18" charset="0"/>
                            </a:rPr>
                          </m:ctrlPr>
                        </m:sSubPr>
                        <m:e>
                          <m:r>
                            <m:rPr>
                              <m:sty m:val="p"/>
                            </m:rPr>
                            <a:rPr lang="en-US" sz="2000" b="0" i="0" smtClean="0">
                              <a:solidFill>
                                <a:srgbClr val="FF0000"/>
                              </a:solidFill>
                              <a:latin typeface="Cambria Math" panose="02040503050406030204" pitchFamily="18" charset="0"/>
                            </a:rPr>
                            <m:t>storage</m:t>
                          </m:r>
                        </m:e>
                        <m:sub>
                          <m:r>
                            <m:rPr>
                              <m:sty m:val="p"/>
                            </m:rPr>
                            <a:rPr lang="en-US" sz="2000" b="0" i="0" smtClean="0">
                              <a:solidFill>
                                <a:srgbClr val="FF0000"/>
                              </a:solidFill>
                              <a:latin typeface="Cambria Math" panose="02040503050406030204" pitchFamily="18" charset="0"/>
                            </a:rPr>
                            <m:t>upstream</m:t>
                          </m:r>
                        </m:sub>
                      </m:sSub>
                    </m:oMath>
                  </m:oMathPara>
                </a14:m>
                <a:endParaRPr lang="en-US" sz="2000" b="0">
                  <a:solidFill>
                    <a:srgbClr val="FF0000"/>
                  </a:solidFill>
                </a:endParaRPr>
              </a:p>
            </p:txBody>
          </p:sp>
        </mc:Choice>
        <mc:Fallback xmlns="">
          <p:sp>
            <p:nvSpPr>
              <p:cNvPr id="32" name="TextBox 31">
                <a:extLst>
                  <a:ext uri="{FF2B5EF4-FFF2-40B4-BE49-F238E27FC236}">
                    <a16:creationId xmlns:a16="http://schemas.microsoft.com/office/drawing/2014/main" id="{E4270344-A95E-5250-8B1F-5F803D9BA53E}"/>
                  </a:ext>
                </a:extLst>
              </p:cNvPr>
              <p:cNvSpPr txBox="1">
                <a:spLocks noRot="1" noChangeAspect="1" noMove="1" noResize="1" noEditPoints="1" noAdjustHandles="1" noChangeArrowheads="1" noChangeShapeType="1" noTextEdit="1"/>
              </p:cNvSpPr>
              <p:nvPr/>
            </p:nvSpPr>
            <p:spPr>
              <a:xfrm>
                <a:off x="280734" y="2332674"/>
                <a:ext cx="7114677" cy="335092"/>
              </a:xfrm>
              <a:prstGeom prst="rect">
                <a:avLst/>
              </a:prstGeom>
              <a:blipFill>
                <a:blip r:embed="rId6"/>
                <a:stretch>
                  <a:fillRect l="-128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D29785B2-2504-2E92-6698-191A0CD7F84A}"/>
                  </a:ext>
                </a:extLst>
              </p:cNvPr>
              <p:cNvSpPr txBox="1"/>
              <p:nvPr/>
            </p:nvSpPr>
            <p:spPr>
              <a:xfrm>
                <a:off x="280734" y="2629135"/>
                <a:ext cx="7114677" cy="307777"/>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r>
                        <m:rPr>
                          <m:sty m:val="p"/>
                        </m:rPr>
                        <a:rPr lang="en-US" sz="2000" b="0" i="0" smtClean="0">
                          <a:solidFill>
                            <a:srgbClr val="0035FF"/>
                          </a:solidFill>
                          <a:latin typeface="Cambria Math" panose="02040503050406030204" pitchFamily="18" charset="0"/>
                        </a:rPr>
                        <m:t>policy</m:t>
                      </m:r>
                      <m:r>
                        <a:rPr lang="en-US" sz="2000" b="0" i="0" smtClean="0">
                          <a:solidFill>
                            <a:srgbClr val="0035FF"/>
                          </a:solidFill>
                          <a:latin typeface="Cambria Math" panose="02040503050406030204" pitchFamily="18" charset="0"/>
                        </a:rPr>
                        <m:t> </m:t>
                      </m:r>
                      <m:r>
                        <m:rPr>
                          <m:sty m:val="p"/>
                        </m:rPr>
                        <a:rPr lang="en-US" sz="2000" b="0" i="0" smtClean="0">
                          <a:solidFill>
                            <a:srgbClr val="0035FF"/>
                          </a:solidFill>
                          <a:latin typeface="Cambria Math" panose="02040503050406030204" pitchFamily="18" charset="0"/>
                        </a:rPr>
                        <m:t>parameters</m:t>
                      </m:r>
                      <m:r>
                        <a:rPr lang="en-US" sz="2000" b="0" i="0" smtClean="0">
                          <a:solidFill>
                            <a:srgbClr val="0035FF"/>
                          </a:solidFill>
                          <a:latin typeface="Cambria Math" panose="02040503050406030204" pitchFamily="18" charset="0"/>
                        </a:rPr>
                        <m:t>=</m:t>
                      </m:r>
                      <m:r>
                        <m:rPr>
                          <m:sty m:val="p"/>
                        </m:rPr>
                        <a:rPr lang="en-US" sz="2000" b="0" i="0" smtClean="0">
                          <a:solidFill>
                            <a:srgbClr val="0035FF"/>
                          </a:solidFill>
                          <a:latin typeface="Cambria Math" panose="02040503050406030204" pitchFamily="18" charset="0"/>
                        </a:rPr>
                        <m:t>fixed</m:t>
                      </m:r>
                    </m:oMath>
                  </m:oMathPara>
                </a14:m>
                <a:endParaRPr lang="en-US" sz="2000" b="0">
                  <a:solidFill>
                    <a:srgbClr val="0035FF"/>
                  </a:solidFill>
                </a:endParaRPr>
              </a:p>
            </p:txBody>
          </p:sp>
        </mc:Choice>
        <mc:Fallback xmlns="">
          <p:sp>
            <p:nvSpPr>
              <p:cNvPr id="33" name="TextBox 32">
                <a:extLst>
                  <a:ext uri="{FF2B5EF4-FFF2-40B4-BE49-F238E27FC236}">
                    <a16:creationId xmlns:a16="http://schemas.microsoft.com/office/drawing/2014/main" id="{D29785B2-2504-2E92-6698-191A0CD7F84A}"/>
                  </a:ext>
                </a:extLst>
              </p:cNvPr>
              <p:cNvSpPr txBox="1">
                <a:spLocks noRot="1" noChangeAspect="1" noMove="1" noResize="1" noEditPoints="1" noAdjustHandles="1" noChangeArrowheads="1" noChangeShapeType="1" noTextEdit="1"/>
              </p:cNvSpPr>
              <p:nvPr/>
            </p:nvSpPr>
            <p:spPr>
              <a:xfrm>
                <a:off x="280734" y="2629135"/>
                <a:ext cx="7114677" cy="307777"/>
              </a:xfrm>
              <a:prstGeom prst="rect">
                <a:avLst/>
              </a:prstGeom>
              <a:blipFill>
                <a:blip r:embed="rId7"/>
                <a:stretch>
                  <a:fillRect l="-1628" b="-37255"/>
                </a:stretch>
              </a:blipFill>
            </p:spPr>
            <p:txBody>
              <a:bodyPr/>
              <a:lstStyle/>
              <a:p>
                <a:r>
                  <a:rPr lang="en-US">
                    <a:noFill/>
                  </a:rPr>
                  <a:t> </a:t>
                </a:r>
              </a:p>
            </p:txBody>
          </p:sp>
        </mc:Fallback>
      </mc:AlternateContent>
      <p:sp>
        <p:nvSpPr>
          <p:cNvPr id="34" name="TextBox 33">
            <a:extLst>
              <a:ext uri="{FF2B5EF4-FFF2-40B4-BE49-F238E27FC236}">
                <a16:creationId xmlns:a16="http://schemas.microsoft.com/office/drawing/2014/main" id="{DFA18F27-5178-CE7A-31A9-59F76EF43E44}"/>
              </a:ext>
            </a:extLst>
          </p:cNvPr>
          <p:cNvSpPr txBox="1"/>
          <p:nvPr/>
        </p:nvSpPr>
        <p:spPr>
          <a:xfrm>
            <a:off x="9779885" y="3217636"/>
            <a:ext cx="1970568" cy="1446550"/>
          </a:xfrm>
          <a:prstGeom prst="rect">
            <a:avLst/>
          </a:prstGeom>
          <a:noFill/>
          <a:ln>
            <a:solidFill>
              <a:schemeClr val="tx1">
                <a:lumMod val="50000"/>
              </a:schemeClr>
            </a:solidFill>
          </a:ln>
        </p:spPr>
        <p:txBody>
          <a:bodyPr wrap="square" rtlCol="0">
            <a:spAutoFit/>
          </a:bodyPr>
          <a:lstStyle/>
          <a:p>
            <a:pPr algn="ctr"/>
            <a:r>
              <a:rPr lang="en-US" sz="2200">
                <a:latin typeface="Source Sans 3" panose="020B0303030403020204" pitchFamily="34" charset="0"/>
                <a:cs typeface="Calibri" panose="020F0502020204030204" pitchFamily="34" charset="0"/>
              </a:rPr>
              <a:t>Reservoir Network</a:t>
            </a:r>
          </a:p>
          <a:p>
            <a:pPr algn="ctr"/>
            <a:r>
              <a:rPr lang="en-US" sz="2200">
                <a:latin typeface="Source Sans 3" panose="020B0303030403020204" pitchFamily="34" charset="0"/>
                <a:cs typeface="Calibri" panose="020F0502020204030204" pitchFamily="34" charset="0"/>
              </a:rPr>
              <a:t>(operational constraints)</a:t>
            </a:r>
          </a:p>
        </p:txBody>
      </p:sp>
      <p:sp>
        <p:nvSpPr>
          <p:cNvPr id="35" name="TextBox 34">
            <a:extLst>
              <a:ext uri="{FF2B5EF4-FFF2-40B4-BE49-F238E27FC236}">
                <a16:creationId xmlns:a16="http://schemas.microsoft.com/office/drawing/2014/main" id="{09FCFFA3-0047-55A9-B87E-89BC0CD527FC}"/>
              </a:ext>
            </a:extLst>
          </p:cNvPr>
          <p:cNvSpPr txBox="1"/>
          <p:nvPr/>
        </p:nvSpPr>
        <p:spPr>
          <a:xfrm>
            <a:off x="7459682" y="3556191"/>
            <a:ext cx="2119567" cy="769441"/>
          </a:xfrm>
          <a:prstGeom prst="rect">
            <a:avLst/>
          </a:prstGeom>
          <a:noFill/>
          <a:ln>
            <a:solidFill>
              <a:schemeClr val="tx1">
                <a:lumMod val="50000"/>
              </a:schemeClr>
            </a:solidFill>
          </a:ln>
        </p:spPr>
        <p:txBody>
          <a:bodyPr wrap="square" rtlCol="0">
            <a:spAutoFit/>
          </a:bodyPr>
          <a:lstStyle/>
          <a:p>
            <a:pPr algn="ctr"/>
            <a:r>
              <a:rPr lang="en-US" sz="2200">
                <a:latin typeface="Source Sans 3" panose="020B0303030403020204" pitchFamily="34" charset="0"/>
                <a:cs typeface="Calibri" panose="020F0502020204030204" pitchFamily="34" charset="0"/>
              </a:rPr>
              <a:t>Policy</a:t>
            </a:r>
          </a:p>
          <a:p>
            <a:pPr algn="ctr"/>
            <a:r>
              <a:rPr lang="en-US" sz="2200">
                <a:latin typeface="Source Sans 3" panose="020B0303030403020204" pitchFamily="34" charset="0"/>
                <a:cs typeface="Calibri" panose="020F0502020204030204" pitchFamily="34" charset="0"/>
              </a:rPr>
              <a:t>Approximator</a:t>
            </a:r>
          </a:p>
        </p:txBody>
      </p:sp>
      <p:sp>
        <p:nvSpPr>
          <p:cNvPr id="36" name="TextBox 35">
            <a:extLst>
              <a:ext uri="{FF2B5EF4-FFF2-40B4-BE49-F238E27FC236}">
                <a16:creationId xmlns:a16="http://schemas.microsoft.com/office/drawing/2014/main" id="{EBFF2330-1D8A-B262-C3AF-D7CAE5D872F4}"/>
              </a:ext>
            </a:extLst>
          </p:cNvPr>
          <p:cNvSpPr txBox="1"/>
          <p:nvPr/>
        </p:nvSpPr>
        <p:spPr>
          <a:xfrm>
            <a:off x="7462085" y="4914290"/>
            <a:ext cx="2119567" cy="769441"/>
          </a:xfrm>
          <a:prstGeom prst="rect">
            <a:avLst/>
          </a:prstGeom>
          <a:noFill/>
          <a:ln>
            <a:solidFill>
              <a:schemeClr val="tx1">
                <a:lumMod val="50000"/>
              </a:schemeClr>
            </a:solidFill>
          </a:ln>
        </p:spPr>
        <p:txBody>
          <a:bodyPr wrap="square" rtlCol="0">
            <a:spAutoFit/>
          </a:bodyPr>
          <a:lstStyle/>
          <a:p>
            <a:pPr algn="ctr"/>
            <a:r>
              <a:rPr lang="en-US" sz="2200">
                <a:solidFill>
                  <a:srgbClr val="0035FF"/>
                </a:solidFill>
                <a:latin typeface="Source Sans 3" panose="020B0303030403020204" pitchFamily="34" charset="0"/>
                <a:cs typeface="Calibri" panose="020F0502020204030204" pitchFamily="34" charset="0"/>
              </a:rPr>
              <a:t>Policy parameters</a:t>
            </a:r>
          </a:p>
        </p:txBody>
      </p:sp>
      <p:sp>
        <p:nvSpPr>
          <p:cNvPr id="37" name="TextBox 36">
            <a:extLst>
              <a:ext uri="{FF2B5EF4-FFF2-40B4-BE49-F238E27FC236}">
                <a16:creationId xmlns:a16="http://schemas.microsoft.com/office/drawing/2014/main" id="{3A99C21A-CAF9-9CE7-1E74-3AD60258599C}"/>
              </a:ext>
            </a:extLst>
          </p:cNvPr>
          <p:cNvSpPr txBox="1"/>
          <p:nvPr/>
        </p:nvSpPr>
        <p:spPr>
          <a:xfrm>
            <a:off x="7459682" y="2154305"/>
            <a:ext cx="2119567" cy="1107996"/>
          </a:xfrm>
          <a:prstGeom prst="rect">
            <a:avLst/>
          </a:prstGeom>
          <a:noFill/>
          <a:ln>
            <a:solidFill>
              <a:schemeClr val="tx1">
                <a:lumMod val="50000"/>
              </a:schemeClr>
            </a:solidFill>
          </a:ln>
        </p:spPr>
        <p:txBody>
          <a:bodyPr wrap="square" rtlCol="0">
            <a:spAutoFit/>
          </a:bodyPr>
          <a:lstStyle/>
          <a:p>
            <a:pPr algn="ctr"/>
            <a:r>
              <a:rPr lang="en-US" sz="2200">
                <a:solidFill>
                  <a:srgbClr val="FF0000"/>
                </a:solidFill>
                <a:latin typeface="Source Sans 3" panose="020B0303030403020204" pitchFamily="34" charset="0"/>
                <a:cs typeface="Calibri" panose="020F0502020204030204" pitchFamily="34" charset="0"/>
              </a:rPr>
              <a:t>Historical SWE</a:t>
            </a:r>
          </a:p>
          <a:p>
            <a:pPr algn="ctr"/>
            <a:r>
              <a:rPr lang="en-US" sz="2200">
                <a:solidFill>
                  <a:srgbClr val="FF0000"/>
                </a:solidFill>
                <a:latin typeface="Source Sans 3" panose="020B0303030403020204" pitchFamily="34" charset="0"/>
                <a:cs typeface="Calibri" panose="020F0502020204030204" pitchFamily="34" charset="0"/>
              </a:rPr>
              <a:t>(exogenous variable)</a:t>
            </a:r>
          </a:p>
        </p:txBody>
      </p:sp>
      <p:sp>
        <p:nvSpPr>
          <p:cNvPr id="38" name="TextBox 37">
            <a:extLst>
              <a:ext uri="{FF2B5EF4-FFF2-40B4-BE49-F238E27FC236}">
                <a16:creationId xmlns:a16="http://schemas.microsoft.com/office/drawing/2014/main" id="{3A8DDD61-0498-1464-9367-FC895E97DF58}"/>
              </a:ext>
            </a:extLst>
          </p:cNvPr>
          <p:cNvSpPr txBox="1"/>
          <p:nvPr/>
        </p:nvSpPr>
        <p:spPr>
          <a:xfrm>
            <a:off x="9872510" y="4914290"/>
            <a:ext cx="1785318" cy="769441"/>
          </a:xfrm>
          <a:prstGeom prst="rect">
            <a:avLst/>
          </a:prstGeom>
          <a:noFill/>
          <a:ln>
            <a:solidFill>
              <a:schemeClr val="tx1">
                <a:lumMod val="50000"/>
              </a:schemeClr>
            </a:solidFill>
          </a:ln>
        </p:spPr>
        <p:txBody>
          <a:bodyPr wrap="square" rtlCol="0">
            <a:spAutoFit/>
          </a:bodyPr>
          <a:lstStyle/>
          <a:p>
            <a:pPr algn="ctr"/>
            <a:r>
              <a:rPr lang="en-US" sz="2200">
                <a:latin typeface="Source Sans 3" panose="020B0303030403020204" pitchFamily="34" charset="0"/>
                <a:cs typeface="Calibri" panose="020F0502020204030204" pitchFamily="34" charset="0"/>
              </a:rPr>
              <a:t>System Performance</a:t>
            </a:r>
          </a:p>
        </p:txBody>
      </p:sp>
      <p:cxnSp>
        <p:nvCxnSpPr>
          <p:cNvPr id="39" name="Straight Arrow Connector 38">
            <a:extLst>
              <a:ext uri="{FF2B5EF4-FFF2-40B4-BE49-F238E27FC236}">
                <a16:creationId xmlns:a16="http://schemas.microsoft.com/office/drawing/2014/main" id="{7AF73BBC-F315-4F6F-B042-7A40BA3F745B}"/>
              </a:ext>
            </a:extLst>
          </p:cNvPr>
          <p:cNvCxnSpPr>
            <a:cxnSpLocks/>
            <a:stCxn id="37" idx="2"/>
            <a:endCxn id="35" idx="0"/>
          </p:cNvCxnSpPr>
          <p:nvPr/>
        </p:nvCxnSpPr>
        <p:spPr>
          <a:xfrm>
            <a:off x="8519466" y="3262301"/>
            <a:ext cx="0" cy="29389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544DEE19-588C-43C3-A6F6-158764C75285}"/>
              </a:ext>
            </a:extLst>
          </p:cNvPr>
          <p:cNvCxnSpPr>
            <a:cxnSpLocks/>
            <a:stCxn id="35" idx="3"/>
            <a:endCxn id="34" idx="1"/>
          </p:cNvCxnSpPr>
          <p:nvPr/>
        </p:nvCxnSpPr>
        <p:spPr>
          <a:xfrm flipV="1">
            <a:off x="9579249" y="3940911"/>
            <a:ext cx="200636"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a:extLst>
              <a:ext uri="{FF2B5EF4-FFF2-40B4-BE49-F238E27FC236}">
                <a16:creationId xmlns:a16="http://schemas.microsoft.com/office/drawing/2014/main" id="{49AE10C1-E762-2AC7-0C27-5D6E02A8DAC2}"/>
              </a:ext>
            </a:extLst>
          </p:cNvPr>
          <p:cNvCxnSpPr>
            <a:cxnSpLocks/>
            <a:stCxn id="34" idx="2"/>
            <a:endCxn id="38" idx="0"/>
          </p:cNvCxnSpPr>
          <p:nvPr/>
        </p:nvCxnSpPr>
        <p:spPr>
          <a:xfrm>
            <a:off x="10765169" y="4664186"/>
            <a:ext cx="0" cy="25010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a:extLst>
              <a:ext uri="{FF2B5EF4-FFF2-40B4-BE49-F238E27FC236}">
                <a16:creationId xmlns:a16="http://schemas.microsoft.com/office/drawing/2014/main" id="{D0D8395E-C327-A931-A3D3-B75D310A1DAF}"/>
              </a:ext>
            </a:extLst>
          </p:cNvPr>
          <p:cNvCxnSpPr>
            <a:cxnSpLocks/>
            <a:stCxn id="36" idx="0"/>
            <a:endCxn id="35" idx="2"/>
          </p:cNvCxnSpPr>
          <p:nvPr/>
        </p:nvCxnSpPr>
        <p:spPr>
          <a:xfrm flipH="1" flipV="1">
            <a:off x="8519466" y="4325632"/>
            <a:ext cx="2403" cy="58865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8D854369-F097-812C-154F-03AEA4A7FAB5}"/>
              </a:ext>
            </a:extLst>
          </p:cNvPr>
          <p:cNvSpPr txBox="1"/>
          <p:nvPr/>
        </p:nvSpPr>
        <p:spPr>
          <a:xfrm>
            <a:off x="8811088" y="6104631"/>
            <a:ext cx="1536320" cy="430887"/>
          </a:xfrm>
          <a:prstGeom prst="rect">
            <a:avLst/>
          </a:prstGeom>
          <a:noFill/>
          <a:ln>
            <a:solidFill>
              <a:schemeClr val="tx1">
                <a:lumMod val="50000"/>
              </a:schemeClr>
            </a:solidFill>
          </a:ln>
        </p:spPr>
        <p:txBody>
          <a:bodyPr wrap="square" rtlCol="0">
            <a:spAutoFit/>
          </a:bodyPr>
          <a:lstStyle/>
          <a:p>
            <a:pPr algn="ctr"/>
            <a:r>
              <a:rPr lang="en-US" sz="2200">
                <a:latin typeface="Source Sans 3" panose="020B0303030403020204" pitchFamily="34" charset="0"/>
                <a:cs typeface="Calibri" panose="020F0502020204030204" pitchFamily="34" charset="0"/>
              </a:rPr>
              <a:t>Calibration</a:t>
            </a:r>
            <a:endParaRPr lang="en-US" sz="2200">
              <a:solidFill>
                <a:srgbClr val="0035FF"/>
              </a:solidFill>
              <a:latin typeface="Source Sans 3" panose="020B0303030403020204" pitchFamily="34" charset="0"/>
              <a:cs typeface="Calibri" panose="020F0502020204030204" pitchFamily="34" charset="0"/>
            </a:endParaRPr>
          </a:p>
        </p:txBody>
      </p:sp>
      <p:cxnSp>
        <p:nvCxnSpPr>
          <p:cNvPr id="9" name="Elbow Connector 8">
            <a:extLst>
              <a:ext uri="{FF2B5EF4-FFF2-40B4-BE49-F238E27FC236}">
                <a16:creationId xmlns:a16="http://schemas.microsoft.com/office/drawing/2014/main" id="{A917C3BF-849D-5AF1-4FF8-CFD7872A27E3}"/>
              </a:ext>
            </a:extLst>
          </p:cNvPr>
          <p:cNvCxnSpPr>
            <a:stCxn id="38" idx="2"/>
            <a:endCxn id="3" idx="3"/>
          </p:cNvCxnSpPr>
          <p:nvPr/>
        </p:nvCxnSpPr>
        <p:spPr>
          <a:xfrm rot="5400000">
            <a:off x="10238117" y="5793023"/>
            <a:ext cx="636344" cy="417761"/>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13" name="Elbow Connector 12">
            <a:extLst>
              <a:ext uri="{FF2B5EF4-FFF2-40B4-BE49-F238E27FC236}">
                <a16:creationId xmlns:a16="http://schemas.microsoft.com/office/drawing/2014/main" id="{4BE98E34-6EB6-841A-95CA-93D5E5ED246D}"/>
              </a:ext>
            </a:extLst>
          </p:cNvPr>
          <p:cNvCxnSpPr>
            <a:stCxn id="3" idx="1"/>
            <a:endCxn id="36" idx="2"/>
          </p:cNvCxnSpPr>
          <p:nvPr/>
        </p:nvCxnSpPr>
        <p:spPr>
          <a:xfrm rot="10800000">
            <a:off x="8521870" y="5683731"/>
            <a:ext cx="289219" cy="636344"/>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35800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childTnLst>
                          </p:cTn>
                        </p:par>
                        <p:par>
                          <p:cTn id="58" fill="hold">
                            <p:stCondLst>
                              <p:cond delay="500"/>
                            </p:stCondLst>
                            <p:childTnLst>
                              <p:par>
                                <p:cTn id="59" presetID="22" presetClass="entr" presetSubtype="1"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wipe(up)">
                                      <p:cBhvr>
                                        <p:cTn id="61" dur="500"/>
                                        <p:tgtEl>
                                          <p:spTgt spid="39"/>
                                        </p:tgtEl>
                                      </p:cBhvr>
                                    </p:animEffect>
                                  </p:childTnLst>
                                </p:cTn>
                              </p:par>
                              <p:par>
                                <p:cTn id="62" presetID="22" presetClass="entr" presetSubtype="4" fill="hold"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down)">
                                      <p:cBhvr>
                                        <p:cTn id="64" dur="500"/>
                                        <p:tgtEl>
                                          <p:spTgt spid="4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wipe(up)">
                                      <p:cBhvr>
                                        <p:cTn id="78" dur="500"/>
                                        <p:tgtEl>
                                          <p:spTgt spid="41"/>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up)">
                                      <p:cBhvr>
                                        <p:cTn id="81" dur="500"/>
                                        <p:tgtEl>
                                          <p:spTgt spid="38"/>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nodeType="click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wipe(up)">
                                      <p:cBhvr>
                                        <p:cTn id="86" dur="500"/>
                                        <p:tgtEl>
                                          <p:spTgt spid="9"/>
                                        </p:tgtEl>
                                      </p:cBhvr>
                                    </p:animEffect>
                                  </p:childTnLst>
                                </p:cTn>
                              </p:par>
                            </p:childTnLst>
                          </p:cTn>
                        </p:par>
                        <p:par>
                          <p:cTn id="87" fill="hold">
                            <p:stCondLst>
                              <p:cond delay="500"/>
                            </p:stCondLst>
                            <p:childTnLst>
                              <p:par>
                                <p:cTn id="88" presetID="22" presetClass="entr" presetSubtype="2" fill="hold" grpId="0" nodeType="afterEffect">
                                  <p:stCondLst>
                                    <p:cond delay="0"/>
                                  </p:stCondLst>
                                  <p:childTnLst>
                                    <p:set>
                                      <p:cBhvr>
                                        <p:cTn id="89" dur="1" fill="hold">
                                          <p:stCondLst>
                                            <p:cond delay="0"/>
                                          </p:stCondLst>
                                        </p:cTn>
                                        <p:tgtEl>
                                          <p:spTgt spid="3"/>
                                        </p:tgtEl>
                                        <p:attrNameLst>
                                          <p:attrName>style.visibility</p:attrName>
                                        </p:attrNameLst>
                                      </p:cBhvr>
                                      <p:to>
                                        <p:strVal val="visible"/>
                                      </p:to>
                                    </p:set>
                                    <p:animEffect transition="in" filter="wipe(right)">
                                      <p:cBhvr>
                                        <p:cTn id="90" dur="500"/>
                                        <p:tgtEl>
                                          <p:spTgt spid="3"/>
                                        </p:tgtEl>
                                      </p:cBhvr>
                                    </p:animEffect>
                                  </p:childTnLst>
                                </p:cTn>
                              </p:par>
                            </p:childTnLst>
                          </p:cTn>
                        </p:par>
                        <p:par>
                          <p:cTn id="91" fill="hold">
                            <p:stCondLst>
                              <p:cond delay="1000"/>
                            </p:stCondLst>
                            <p:childTnLst>
                              <p:par>
                                <p:cTn id="92" presetID="22" presetClass="entr" presetSubtype="4"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ipe(down)">
                                      <p:cBhvr>
                                        <p:cTn id="9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20" grpId="0" animBg="1"/>
      <p:bldP spid="22" grpId="0"/>
      <p:bldP spid="25" grpId="0"/>
      <p:bldP spid="30" grpId="0"/>
      <p:bldP spid="32" grpId="0"/>
      <p:bldP spid="33" grpId="0"/>
      <p:bldP spid="34" grpId="0" animBg="1"/>
      <p:bldP spid="35" grpId="0" animBg="1"/>
      <p:bldP spid="36" grpId="0" animBg="1"/>
      <p:bldP spid="37" grpId="0" animBg="1"/>
      <p:bldP spid="38"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AFE43-E257-03CC-1E78-B3790DDA84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378518-E642-C043-0E31-C5ED6F51143D}"/>
              </a:ext>
            </a:extLst>
          </p:cNvPr>
          <p:cNvSpPr>
            <a:spLocks noGrp="1"/>
          </p:cNvSpPr>
          <p:nvPr>
            <p:ph type="title"/>
          </p:nvPr>
        </p:nvSpPr>
        <p:spPr/>
        <p:txBody>
          <a:bodyPr>
            <a:normAutofit/>
          </a:bodyPr>
          <a:lstStyle/>
          <a:p>
            <a:r>
              <a:rPr lang="en-US"/>
              <a:t>Direct Policy Search (DPS)</a:t>
            </a:r>
          </a:p>
        </p:txBody>
      </p:sp>
      <p:sp>
        <p:nvSpPr>
          <p:cNvPr id="4" name="Slide Number Placeholder 3">
            <a:extLst>
              <a:ext uri="{FF2B5EF4-FFF2-40B4-BE49-F238E27FC236}">
                <a16:creationId xmlns:a16="http://schemas.microsoft.com/office/drawing/2014/main" id="{2A94E29F-9CD2-3527-3237-3BFB5DC7E0FB}"/>
              </a:ext>
            </a:extLst>
          </p:cNvPr>
          <p:cNvSpPr>
            <a:spLocks noGrp="1"/>
          </p:cNvSpPr>
          <p:nvPr>
            <p:ph type="sldNum" sz="quarter" idx="4"/>
          </p:nvPr>
        </p:nvSpPr>
        <p:spPr>
          <a:prstGeom prst="rect">
            <a:avLst/>
          </a:prstGeom>
        </p:spPr>
        <p:txBody>
          <a:bodyPr/>
          <a:lstStyle/>
          <a:p>
            <a:fld id="{7B0CD808-6240-BA45-BC03-A25D999FD0E0}" type="slidenum">
              <a:rPr lang="en-US" smtClean="0"/>
              <a:pPr/>
              <a:t>5</a:t>
            </a:fld>
            <a:endParaRPr lang="en-US"/>
          </a:p>
        </p:txBody>
      </p:sp>
      <p:cxnSp>
        <p:nvCxnSpPr>
          <p:cNvPr id="3" name="Straight Arrow Connector 2">
            <a:extLst>
              <a:ext uri="{FF2B5EF4-FFF2-40B4-BE49-F238E27FC236}">
                <a16:creationId xmlns:a16="http://schemas.microsoft.com/office/drawing/2014/main" id="{2FAC1C10-1D6C-0E47-F426-F653A5C2C715}"/>
              </a:ext>
            </a:extLst>
          </p:cNvPr>
          <p:cNvCxnSpPr>
            <a:cxnSpLocks/>
          </p:cNvCxnSpPr>
          <p:nvPr/>
        </p:nvCxnSpPr>
        <p:spPr>
          <a:xfrm>
            <a:off x="848286" y="5911928"/>
            <a:ext cx="5086350" cy="0"/>
          </a:xfrm>
          <a:prstGeom prst="straightConnector1">
            <a:avLst/>
          </a:prstGeom>
          <a:ln w="28575">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5" name="Straight Arrow Connector 4">
            <a:extLst>
              <a:ext uri="{FF2B5EF4-FFF2-40B4-BE49-F238E27FC236}">
                <a16:creationId xmlns:a16="http://schemas.microsoft.com/office/drawing/2014/main" id="{E97EBE80-C400-8557-9530-501EE2F0196D}"/>
              </a:ext>
            </a:extLst>
          </p:cNvPr>
          <p:cNvCxnSpPr>
            <a:cxnSpLocks/>
          </p:cNvCxnSpPr>
          <p:nvPr/>
        </p:nvCxnSpPr>
        <p:spPr>
          <a:xfrm flipV="1">
            <a:off x="981636" y="1862300"/>
            <a:ext cx="0" cy="4173453"/>
          </a:xfrm>
          <a:prstGeom prst="straightConnector1">
            <a:avLst/>
          </a:prstGeom>
          <a:ln w="28575">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44330169-D7D9-3FE8-11AB-7343D2B74F57}"/>
              </a:ext>
            </a:extLst>
          </p:cNvPr>
          <p:cNvSpPr txBox="1"/>
          <p:nvPr/>
        </p:nvSpPr>
        <p:spPr>
          <a:xfrm>
            <a:off x="2310122" y="5911928"/>
            <a:ext cx="2476204" cy="830997"/>
          </a:xfrm>
          <a:prstGeom prst="rect">
            <a:avLst/>
          </a:prstGeom>
          <a:noFill/>
        </p:spPr>
        <p:txBody>
          <a:bodyPr wrap="square" rtlCol="0">
            <a:spAutoFit/>
          </a:bodyPr>
          <a:lstStyle/>
          <a:p>
            <a:pPr algn="ctr"/>
            <a:r>
              <a:rPr lang="en-US" sz="2400">
                <a:latin typeface="Source Sans 3" panose="020B0303030403020204" pitchFamily="34" charset="0"/>
              </a:rPr>
              <a:t>Objective 1</a:t>
            </a:r>
          </a:p>
          <a:p>
            <a:pPr algn="ctr"/>
            <a:r>
              <a:rPr lang="en-US" sz="2400">
                <a:latin typeface="Source Sans 3" panose="020B0303030403020204" pitchFamily="34" charset="0"/>
              </a:rPr>
              <a:t>(Flood control)</a:t>
            </a:r>
          </a:p>
        </p:txBody>
      </p:sp>
      <p:sp>
        <p:nvSpPr>
          <p:cNvPr id="7" name="TextBox 6">
            <a:extLst>
              <a:ext uri="{FF2B5EF4-FFF2-40B4-BE49-F238E27FC236}">
                <a16:creationId xmlns:a16="http://schemas.microsoft.com/office/drawing/2014/main" id="{C6D7CB09-2B9D-8C48-FBCC-49E1CF3D5A3C}"/>
              </a:ext>
            </a:extLst>
          </p:cNvPr>
          <p:cNvSpPr txBox="1"/>
          <p:nvPr/>
        </p:nvSpPr>
        <p:spPr>
          <a:xfrm rot="16200000">
            <a:off x="-635306" y="3471616"/>
            <a:ext cx="2136187" cy="830997"/>
          </a:xfrm>
          <a:prstGeom prst="rect">
            <a:avLst/>
          </a:prstGeom>
          <a:noFill/>
        </p:spPr>
        <p:txBody>
          <a:bodyPr wrap="square" rtlCol="0">
            <a:spAutoFit/>
          </a:bodyPr>
          <a:lstStyle/>
          <a:p>
            <a:pPr algn="ctr"/>
            <a:r>
              <a:rPr lang="en-US" sz="2400">
                <a:latin typeface="Source Sans 3" panose="020B0303030403020204" pitchFamily="34" charset="0"/>
              </a:rPr>
              <a:t>Objective  2</a:t>
            </a:r>
          </a:p>
          <a:p>
            <a:pPr algn="ctr"/>
            <a:r>
              <a:rPr lang="en-US" sz="2400">
                <a:latin typeface="Source Sans 3" panose="020B0303030403020204" pitchFamily="34" charset="0"/>
              </a:rPr>
              <a:t>(Water Supply)</a:t>
            </a:r>
          </a:p>
        </p:txBody>
      </p:sp>
      <p:sp>
        <p:nvSpPr>
          <p:cNvPr id="19" name="Freeform 18">
            <a:extLst>
              <a:ext uri="{FF2B5EF4-FFF2-40B4-BE49-F238E27FC236}">
                <a16:creationId xmlns:a16="http://schemas.microsoft.com/office/drawing/2014/main" id="{E481906C-FB32-433A-297C-06B700FDCEA5}"/>
              </a:ext>
            </a:extLst>
          </p:cNvPr>
          <p:cNvSpPr/>
          <p:nvPr/>
        </p:nvSpPr>
        <p:spPr>
          <a:xfrm>
            <a:off x="2495775" y="1900036"/>
            <a:ext cx="3055171" cy="3055172"/>
          </a:xfrm>
          <a:custGeom>
            <a:avLst/>
            <a:gdLst>
              <a:gd name="connsiteX0" fmla="*/ 0 w 3055171"/>
              <a:gd name="connsiteY0" fmla="*/ 0 h 3055172"/>
              <a:gd name="connsiteX1" fmla="*/ 591670 w 3055171"/>
              <a:gd name="connsiteY1" fmla="*/ 2194560 h 3055172"/>
              <a:gd name="connsiteX2" fmla="*/ 3055171 w 3055171"/>
              <a:gd name="connsiteY2" fmla="*/ 3055172 h 3055172"/>
            </a:gdLst>
            <a:ahLst/>
            <a:cxnLst>
              <a:cxn ang="0">
                <a:pos x="connsiteX0" y="connsiteY0"/>
              </a:cxn>
              <a:cxn ang="0">
                <a:pos x="connsiteX1" y="connsiteY1"/>
              </a:cxn>
              <a:cxn ang="0">
                <a:pos x="connsiteX2" y="connsiteY2"/>
              </a:cxn>
            </a:cxnLst>
            <a:rect l="l" t="t" r="r" b="b"/>
            <a:pathLst>
              <a:path w="3055171" h="3055172">
                <a:moveTo>
                  <a:pt x="0" y="0"/>
                </a:moveTo>
                <a:cubicBezTo>
                  <a:pt x="41237" y="842682"/>
                  <a:pt x="82475" y="1685365"/>
                  <a:pt x="591670" y="2194560"/>
                </a:cubicBezTo>
                <a:cubicBezTo>
                  <a:pt x="1100865" y="2703755"/>
                  <a:pt x="2619486" y="2931459"/>
                  <a:pt x="3055171" y="3055172"/>
                </a:cubicBezTo>
              </a:path>
            </a:pathLst>
          </a:custGeom>
          <a:noFill/>
          <a:ln w="28575">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a:extLst>
              <a:ext uri="{FF2B5EF4-FFF2-40B4-BE49-F238E27FC236}">
                <a16:creationId xmlns:a16="http://schemas.microsoft.com/office/drawing/2014/main" id="{9538156A-3F6C-052A-9FC6-B47D20365288}"/>
              </a:ext>
            </a:extLst>
          </p:cNvPr>
          <p:cNvSpPr/>
          <p:nvPr/>
        </p:nvSpPr>
        <p:spPr>
          <a:xfrm>
            <a:off x="1863875" y="2256416"/>
            <a:ext cx="3055171" cy="3055172"/>
          </a:xfrm>
          <a:custGeom>
            <a:avLst/>
            <a:gdLst>
              <a:gd name="connsiteX0" fmla="*/ 0 w 3055171"/>
              <a:gd name="connsiteY0" fmla="*/ 0 h 3055172"/>
              <a:gd name="connsiteX1" fmla="*/ 591670 w 3055171"/>
              <a:gd name="connsiteY1" fmla="*/ 2194560 h 3055172"/>
              <a:gd name="connsiteX2" fmla="*/ 3055171 w 3055171"/>
              <a:gd name="connsiteY2" fmla="*/ 3055172 h 3055172"/>
            </a:gdLst>
            <a:ahLst/>
            <a:cxnLst>
              <a:cxn ang="0">
                <a:pos x="connsiteX0" y="connsiteY0"/>
              </a:cxn>
              <a:cxn ang="0">
                <a:pos x="connsiteX1" y="connsiteY1"/>
              </a:cxn>
              <a:cxn ang="0">
                <a:pos x="connsiteX2" y="connsiteY2"/>
              </a:cxn>
            </a:cxnLst>
            <a:rect l="l" t="t" r="r" b="b"/>
            <a:pathLst>
              <a:path w="3055171" h="3055172">
                <a:moveTo>
                  <a:pt x="0" y="0"/>
                </a:moveTo>
                <a:cubicBezTo>
                  <a:pt x="41237" y="842682"/>
                  <a:pt x="82475" y="1685365"/>
                  <a:pt x="591670" y="2194560"/>
                </a:cubicBezTo>
                <a:cubicBezTo>
                  <a:pt x="1100865" y="2703755"/>
                  <a:pt x="2619486" y="2931459"/>
                  <a:pt x="3055171" y="3055172"/>
                </a:cubicBezTo>
              </a:path>
            </a:pathLst>
          </a:custGeom>
          <a:noFill/>
          <a:ln w="28575">
            <a:solidFill>
              <a:srgbClr val="0035F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35FF"/>
              </a:solidFill>
            </a:endParaRPr>
          </a:p>
        </p:txBody>
      </p:sp>
      <p:sp>
        <p:nvSpPr>
          <p:cNvPr id="23" name="Freeform 22">
            <a:extLst>
              <a:ext uri="{FF2B5EF4-FFF2-40B4-BE49-F238E27FC236}">
                <a16:creationId xmlns:a16="http://schemas.microsoft.com/office/drawing/2014/main" id="{3698EBF4-97EE-F9EF-E93F-373F8C3D4774}"/>
              </a:ext>
            </a:extLst>
          </p:cNvPr>
          <p:cNvSpPr/>
          <p:nvPr/>
        </p:nvSpPr>
        <p:spPr>
          <a:xfrm>
            <a:off x="1231975" y="2732932"/>
            <a:ext cx="3554342" cy="3055172"/>
          </a:xfrm>
          <a:custGeom>
            <a:avLst/>
            <a:gdLst>
              <a:gd name="connsiteX0" fmla="*/ 0 w 3055171"/>
              <a:gd name="connsiteY0" fmla="*/ 0 h 3055172"/>
              <a:gd name="connsiteX1" fmla="*/ 591670 w 3055171"/>
              <a:gd name="connsiteY1" fmla="*/ 2194560 h 3055172"/>
              <a:gd name="connsiteX2" fmla="*/ 3055171 w 3055171"/>
              <a:gd name="connsiteY2" fmla="*/ 3055172 h 3055172"/>
            </a:gdLst>
            <a:ahLst/>
            <a:cxnLst>
              <a:cxn ang="0">
                <a:pos x="connsiteX0" y="connsiteY0"/>
              </a:cxn>
              <a:cxn ang="0">
                <a:pos x="connsiteX1" y="connsiteY1"/>
              </a:cxn>
              <a:cxn ang="0">
                <a:pos x="connsiteX2" y="connsiteY2"/>
              </a:cxn>
            </a:cxnLst>
            <a:rect l="l" t="t" r="r" b="b"/>
            <a:pathLst>
              <a:path w="3055171" h="3055172">
                <a:moveTo>
                  <a:pt x="0" y="0"/>
                </a:moveTo>
                <a:cubicBezTo>
                  <a:pt x="41237" y="842682"/>
                  <a:pt x="82475" y="1685365"/>
                  <a:pt x="591670" y="2194560"/>
                </a:cubicBezTo>
                <a:cubicBezTo>
                  <a:pt x="1100865" y="2703755"/>
                  <a:pt x="2619486" y="2931459"/>
                  <a:pt x="3055171" y="3055172"/>
                </a:cubicBezTo>
              </a:path>
            </a:pathLst>
          </a:custGeom>
          <a:noFill/>
          <a:ln w="28575">
            <a:solidFill>
              <a:srgbClr val="B14AF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B0F13D82-D899-4162-A54B-815F48D2F866}"/>
              </a:ext>
            </a:extLst>
          </p:cNvPr>
          <p:cNvSpPr txBox="1"/>
          <p:nvPr/>
        </p:nvSpPr>
        <p:spPr>
          <a:xfrm>
            <a:off x="2887536" y="1806688"/>
            <a:ext cx="1973061" cy="523220"/>
          </a:xfrm>
          <a:prstGeom prst="rect">
            <a:avLst/>
          </a:prstGeom>
          <a:noFill/>
        </p:spPr>
        <p:txBody>
          <a:bodyPr wrap="square" rtlCol="0">
            <a:spAutoFit/>
          </a:bodyPr>
          <a:lstStyle/>
          <a:p>
            <a:r>
              <a:rPr lang="en-US" sz="2800">
                <a:solidFill>
                  <a:srgbClr val="FF0000"/>
                </a:solidFill>
                <a:latin typeface="Source Sans 3" panose="020B0303030403020204" pitchFamily="34" charset="0"/>
              </a:rPr>
              <a:t>SWE only</a:t>
            </a:r>
          </a:p>
        </p:txBody>
      </p:sp>
      <p:sp>
        <p:nvSpPr>
          <p:cNvPr id="27" name="TextBox 26">
            <a:extLst>
              <a:ext uri="{FF2B5EF4-FFF2-40B4-BE49-F238E27FC236}">
                <a16:creationId xmlns:a16="http://schemas.microsoft.com/office/drawing/2014/main" id="{40524734-7607-2626-A0EA-BDD502074124}"/>
              </a:ext>
            </a:extLst>
          </p:cNvPr>
          <p:cNvSpPr txBox="1"/>
          <p:nvPr/>
        </p:nvSpPr>
        <p:spPr>
          <a:xfrm>
            <a:off x="2894260" y="2250346"/>
            <a:ext cx="3673624" cy="523220"/>
          </a:xfrm>
          <a:prstGeom prst="rect">
            <a:avLst/>
          </a:prstGeom>
          <a:noFill/>
        </p:spPr>
        <p:txBody>
          <a:bodyPr wrap="square" rtlCol="0">
            <a:spAutoFit/>
          </a:bodyPr>
          <a:lstStyle/>
          <a:p>
            <a:r>
              <a:rPr lang="en-US" sz="2800">
                <a:solidFill>
                  <a:srgbClr val="0035FF"/>
                </a:solidFill>
                <a:latin typeface="Source Sans 3" panose="020B0303030403020204" pitchFamily="34" charset="0"/>
              </a:rPr>
              <a:t>Forecast Volume only</a:t>
            </a:r>
          </a:p>
        </p:txBody>
      </p:sp>
      <p:sp>
        <p:nvSpPr>
          <p:cNvPr id="28" name="TextBox 27">
            <a:extLst>
              <a:ext uri="{FF2B5EF4-FFF2-40B4-BE49-F238E27FC236}">
                <a16:creationId xmlns:a16="http://schemas.microsoft.com/office/drawing/2014/main" id="{E5B87D54-1BF4-DD9C-15D2-E105FA2988FE}"/>
              </a:ext>
            </a:extLst>
          </p:cNvPr>
          <p:cNvSpPr txBox="1"/>
          <p:nvPr/>
        </p:nvSpPr>
        <p:spPr>
          <a:xfrm>
            <a:off x="2894260" y="2758611"/>
            <a:ext cx="3673624" cy="954107"/>
          </a:xfrm>
          <a:prstGeom prst="rect">
            <a:avLst/>
          </a:prstGeom>
          <a:noFill/>
        </p:spPr>
        <p:txBody>
          <a:bodyPr wrap="square" rtlCol="0">
            <a:spAutoFit/>
          </a:bodyPr>
          <a:lstStyle/>
          <a:p>
            <a:r>
              <a:rPr lang="en-US" sz="2800">
                <a:solidFill>
                  <a:srgbClr val="B14AFF"/>
                </a:solidFill>
                <a:latin typeface="Source Sans 3" panose="020B0303030403020204" pitchFamily="34" charset="0"/>
              </a:rPr>
              <a:t>Both SWE and Forecast Volume</a:t>
            </a:r>
          </a:p>
        </p:txBody>
      </p:sp>
      <p:sp>
        <p:nvSpPr>
          <p:cNvPr id="29" name="TextBox 28">
            <a:extLst>
              <a:ext uri="{FF2B5EF4-FFF2-40B4-BE49-F238E27FC236}">
                <a16:creationId xmlns:a16="http://schemas.microsoft.com/office/drawing/2014/main" id="{2C3CF35B-505A-CC13-FAFE-879108F653AA}"/>
              </a:ext>
            </a:extLst>
          </p:cNvPr>
          <p:cNvSpPr txBox="1"/>
          <p:nvPr/>
        </p:nvSpPr>
        <p:spPr>
          <a:xfrm>
            <a:off x="6692216" y="1255624"/>
            <a:ext cx="4965547" cy="5262979"/>
          </a:xfrm>
          <a:prstGeom prst="rect">
            <a:avLst/>
          </a:prstGeom>
          <a:noFill/>
        </p:spPr>
        <p:txBody>
          <a:bodyPr wrap="square" rtlCol="0">
            <a:spAutoFit/>
          </a:bodyPr>
          <a:lstStyle/>
          <a:p>
            <a:pPr marL="342900" indent="-342900">
              <a:buFont typeface="Arial" panose="020B0604020202020204" pitchFamily="34" charset="0"/>
              <a:buChar char="•"/>
            </a:pPr>
            <a:r>
              <a:rPr lang="en-US" sz="2400" b="1">
                <a:latin typeface="Source Sans 3" panose="020B0303030403020204" pitchFamily="34" charset="0"/>
              </a:rPr>
              <a:t>Adding more useful information </a:t>
            </a:r>
            <a:r>
              <a:rPr lang="en-US" sz="2400">
                <a:latin typeface="Source Sans 3" panose="020B0303030403020204" pitchFamily="34" charset="0"/>
              </a:rPr>
              <a:t>to the policy approximator can lead to better system performance</a:t>
            </a:r>
          </a:p>
          <a:p>
            <a:pPr marL="342900" indent="-342900">
              <a:buFont typeface="Arial" panose="020B0604020202020204" pitchFamily="34" charset="0"/>
              <a:buChar char="•"/>
            </a:pPr>
            <a:endParaRPr lang="en-US" sz="2400">
              <a:latin typeface="Source Sans 3" panose="020B0303030403020204" pitchFamily="34" charset="0"/>
            </a:endParaRPr>
          </a:p>
          <a:p>
            <a:pPr marL="342900" indent="-342900">
              <a:buFont typeface="Arial" panose="020B0604020202020204" pitchFamily="34" charset="0"/>
              <a:buChar char="•"/>
            </a:pPr>
            <a:r>
              <a:rPr lang="en-US" sz="2400">
                <a:latin typeface="Source Sans 3" panose="020B0303030403020204" pitchFamily="34" charset="0"/>
              </a:rPr>
              <a:t>Policy parameters only need to be decided once. Once the parameters are determined DPS is </a:t>
            </a:r>
            <a:r>
              <a:rPr lang="en-US" sz="2400" b="1">
                <a:latin typeface="Source Sans 3" panose="020B0303030403020204" pitchFamily="34" charset="0"/>
              </a:rPr>
              <a:t>very efficient to apply </a:t>
            </a:r>
            <a:r>
              <a:rPr lang="en-US" sz="2400">
                <a:latin typeface="Source Sans 3" panose="020B0303030403020204" pitchFamily="34" charset="0"/>
              </a:rPr>
              <a:t>in operations.</a:t>
            </a:r>
          </a:p>
          <a:p>
            <a:pPr marL="342900" indent="-342900">
              <a:buFont typeface="Arial" panose="020B0604020202020204" pitchFamily="34" charset="0"/>
              <a:buChar char="•"/>
            </a:pPr>
            <a:endParaRPr lang="en-US" sz="2400">
              <a:latin typeface="Source Sans 3" panose="020B0303030403020204" pitchFamily="34" charset="0"/>
            </a:endParaRPr>
          </a:p>
          <a:p>
            <a:pPr marL="342900" indent="-342900">
              <a:buFont typeface="Arial" panose="020B0604020202020204" pitchFamily="34" charset="0"/>
              <a:buChar char="•"/>
            </a:pPr>
            <a:r>
              <a:rPr lang="en-US" sz="2400">
                <a:latin typeface="Source Sans 3" panose="020B0303030403020204" pitchFamily="34" charset="0"/>
              </a:rPr>
              <a:t>Operating policy function is </a:t>
            </a:r>
            <a:r>
              <a:rPr lang="en-US" sz="2400" b="1">
                <a:latin typeface="Source Sans 3" panose="020B0303030403020204" pitchFamily="34" charset="0"/>
              </a:rPr>
              <a:t>sufficiently flexible </a:t>
            </a:r>
            <a:r>
              <a:rPr lang="en-US" sz="2400">
                <a:latin typeface="Source Sans 3" panose="020B0303030403020204" pitchFamily="34" charset="0"/>
              </a:rPr>
              <a:t>to capture reservoir response to exogenous variables</a:t>
            </a:r>
          </a:p>
        </p:txBody>
      </p:sp>
      <p:sp>
        <p:nvSpPr>
          <p:cNvPr id="31" name="TextBox 30">
            <a:extLst>
              <a:ext uri="{FF2B5EF4-FFF2-40B4-BE49-F238E27FC236}">
                <a16:creationId xmlns:a16="http://schemas.microsoft.com/office/drawing/2014/main" id="{5785D66C-0D90-96B4-0AFD-23FEB776C802}"/>
              </a:ext>
            </a:extLst>
          </p:cNvPr>
          <p:cNvSpPr txBox="1"/>
          <p:nvPr/>
        </p:nvSpPr>
        <p:spPr>
          <a:xfrm>
            <a:off x="1638482" y="1116375"/>
            <a:ext cx="3505955" cy="523220"/>
          </a:xfrm>
          <a:prstGeom prst="rect">
            <a:avLst/>
          </a:prstGeom>
          <a:noFill/>
        </p:spPr>
        <p:txBody>
          <a:bodyPr wrap="square" rtlCol="0">
            <a:spAutoFit/>
          </a:bodyPr>
          <a:lstStyle/>
          <a:p>
            <a:pPr algn="ctr"/>
            <a:r>
              <a:rPr lang="en-US" sz="2800" b="1">
                <a:latin typeface="Source Sans 3" panose="020B0303030403020204" pitchFamily="34" charset="0"/>
              </a:rPr>
              <a:t>System Performance</a:t>
            </a:r>
          </a:p>
        </p:txBody>
      </p:sp>
      <p:sp>
        <p:nvSpPr>
          <p:cNvPr id="8" name="Oval 7">
            <a:extLst>
              <a:ext uri="{FF2B5EF4-FFF2-40B4-BE49-F238E27FC236}">
                <a16:creationId xmlns:a16="http://schemas.microsoft.com/office/drawing/2014/main" id="{20A0D344-BB78-F328-060B-B90000A6E542}"/>
              </a:ext>
            </a:extLst>
          </p:cNvPr>
          <p:cNvSpPr/>
          <p:nvPr/>
        </p:nvSpPr>
        <p:spPr>
          <a:xfrm>
            <a:off x="1826994" y="4871895"/>
            <a:ext cx="215185" cy="209037"/>
          </a:xfrm>
          <a:prstGeom prst="ellipse">
            <a:avLst/>
          </a:prstGeom>
          <a:solidFill>
            <a:srgbClr val="B14A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09927FD-7245-2DA8-5473-33696BFB0B59}"/>
              </a:ext>
            </a:extLst>
          </p:cNvPr>
          <p:cNvSpPr/>
          <p:nvPr/>
        </p:nvSpPr>
        <p:spPr>
          <a:xfrm>
            <a:off x="2351538" y="4349380"/>
            <a:ext cx="215185" cy="209037"/>
          </a:xfrm>
          <a:prstGeom prst="ellipse">
            <a:avLst/>
          </a:prstGeom>
          <a:solidFill>
            <a:srgbClr val="0035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8617B04-DD7D-9589-B5E5-669A45C43B83}"/>
              </a:ext>
            </a:extLst>
          </p:cNvPr>
          <p:cNvSpPr/>
          <p:nvPr/>
        </p:nvSpPr>
        <p:spPr>
          <a:xfrm>
            <a:off x="2887527" y="3846457"/>
            <a:ext cx="215185" cy="209037"/>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DDE89BD-4CF1-75B1-2C03-877C045B3631}"/>
              </a:ext>
            </a:extLst>
          </p:cNvPr>
          <p:cNvSpPr/>
          <p:nvPr/>
        </p:nvSpPr>
        <p:spPr>
          <a:xfrm>
            <a:off x="4150934" y="3738397"/>
            <a:ext cx="215185" cy="209037"/>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AA88B13-8B99-6BF7-174D-B66D9C28CE9D}"/>
              </a:ext>
            </a:extLst>
          </p:cNvPr>
          <p:cNvSpPr txBox="1"/>
          <p:nvPr/>
        </p:nvSpPr>
        <p:spPr>
          <a:xfrm>
            <a:off x="4389632" y="3658249"/>
            <a:ext cx="1855798" cy="369332"/>
          </a:xfrm>
          <a:prstGeom prst="rect">
            <a:avLst/>
          </a:prstGeom>
          <a:noFill/>
        </p:spPr>
        <p:txBody>
          <a:bodyPr wrap="square" rtlCol="0">
            <a:spAutoFit/>
          </a:bodyPr>
          <a:lstStyle/>
          <a:p>
            <a:r>
              <a:rPr lang="en-US">
                <a:latin typeface="Source Sans 3" panose="020B0303030403020204"/>
              </a:rPr>
              <a:t>Balanced policy</a:t>
            </a:r>
          </a:p>
        </p:txBody>
      </p:sp>
      <p:sp>
        <p:nvSpPr>
          <p:cNvPr id="14" name="Star: 5 Points 13">
            <a:extLst>
              <a:ext uri="{FF2B5EF4-FFF2-40B4-BE49-F238E27FC236}">
                <a16:creationId xmlns:a16="http://schemas.microsoft.com/office/drawing/2014/main" id="{722D06E4-F9E7-DF07-4A78-743C3EDC5ECC}"/>
              </a:ext>
            </a:extLst>
          </p:cNvPr>
          <p:cNvSpPr/>
          <p:nvPr/>
        </p:nvSpPr>
        <p:spPr>
          <a:xfrm>
            <a:off x="4140048" y="4064575"/>
            <a:ext cx="268600" cy="268600"/>
          </a:xfrm>
          <a:prstGeom prst="star5">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35CCE65-86B7-F30C-73B3-AEB4F086A8FA}"/>
              </a:ext>
            </a:extLst>
          </p:cNvPr>
          <p:cNvSpPr txBox="1"/>
          <p:nvPr/>
        </p:nvSpPr>
        <p:spPr>
          <a:xfrm>
            <a:off x="4413145" y="4027581"/>
            <a:ext cx="1855798" cy="369332"/>
          </a:xfrm>
          <a:prstGeom prst="rect">
            <a:avLst/>
          </a:prstGeom>
          <a:noFill/>
        </p:spPr>
        <p:txBody>
          <a:bodyPr wrap="square" rtlCol="0">
            <a:spAutoFit/>
          </a:bodyPr>
          <a:lstStyle/>
          <a:p>
            <a:r>
              <a:rPr lang="en-US">
                <a:latin typeface="Source Sans 3" panose="020B0303030403020204"/>
              </a:rPr>
              <a:t>Ideal policy</a:t>
            </a:r>
          </a:p>
        </p:txBody>
      </p:sp>
      <p:sp>
        <p:nvSpPr>
          <p:cNvPr id="16" name="Star: 5 Points 15">
            <a:extLst>
              <a:ext uri="{FF2B5EF4-FFF2-40B4-BE49-F238E27FC236}">
                <a16:creationId xmlns:a16="http://schemas.microsoft.com/office/drawing/2014/main" id="{D4BF1C2A-C34B-81C7-B0C4-C1ABC85FE148}"/>
              </a:ext>
            </a:extLst>
          </p:cNvPr>
          <p:cNvSpPr/>
          <p:nvPr/>
        </p:nvSpPr>
        <p:spPr>
          <a:xfrm>
            <a:off x="1082264" y="5546473"/>
            <a:ext cx="268600" cy="268600"/>
          </a:xfrm>
          <a:prstGeom prst="star5">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a:extLst>
              <a:ext uri="{FF2B5EF4-FFF2-40B4-BE49-F238E27FC236}">
                <a16:creationId xmlns:a16="http://schemas.microsoft.com/office/drawing/2014/main" id="{6B36A3EF-C572-5766-1EF4-9BF535DA636B}"/>
              </a:ext>
            </a:extLst>
          </p:cNvPr>
          <p:cNvCxnSpPr/>
          <p:nvPr/>
        </p:nvCxnSpPr>
        <p:spPr>
          <a:xfrm flipH="1">
            <a:off x="1940257" y="6144610"/>
            <a:ext cx="739729"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728334DE-1BE8-6842-2528-EDEFEA66D2AD}"/>
              </a:ext>
            </a:extLst>
          </p:cNvPr>
          <p:cNvCxnSpPr>
            <a:cxnSpLocks/>
          </p:cNvCxnSpPr>
          <p:nvPr/>
        </p:nvCxnSpPr>
        <p:spPr>
          <a:xfrm>
            <a:off x="633971" y="4968890"/>
            <a:ext cx="0" cy="75053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431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3" grpId="0" animBg="1"/>
      <p:bldP spid="26" grpId="0"/>
      <p:bldP spid="27" grpId="0"/>
      <p:bldP spid="28" grpId="0"/>
      <p:bldP spid="8" grpId="0" animBg="1"/>
      <p:bldP spid="9" grpId="0" animBg="1"/>
      <p:bldP spid="10" grpId="0" animBg="1"/>
      <p:bldP spid="12" grpId="0" animBg="1"/>
      <p:bldP spid="13" grpId="0"/>
      <p:bldP spid="14" grpId="0" animBg="1"/>
      <p:bldP spid="15" grpId="0"/>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3E04C-3495-9249-948F-59D2BB3369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8A17A-36D6-7509-3143-220C6AD12BFD}"/>
              </a:ext>
            </a:extLst>
          </p:cNvPr>
          <p:cNvSpPr>
            <a:spLocks noGrp="1"/>
          </p:cNvSpPr>
          <p:nvPr>
            <p:ph type="title"/>
          </p:nvPr>
        </p:nvSpPr>
        <p:spPr/>
        <p:txBody>
          <a:bodyPr>
            <a:normAutofit/>
          </a:bodyPr>
          <a:lstStyle/>
          <a:p>
            <a:r>
              <a:rPr lang="en-US"/>
              <a:t>New Don Pedro Dam</a:t>
            </a:r>
          </a:p>
        </p:txBody>
      </p:sp>
      <p:sp>
        <p:nvSpPr>
          <p:cNvPr id="4" name="Slide Number Placeholder 3">
            <a:extLst>
              <a:ext uri="{FF2B5EF4-FFF2-40B4-BE49-F238E27FC236}">
                <a16:creationId xmlns:a16="http://schemas.microsoft.com/office/drawing/2014/main" id="{2FFA4A80-D86F-BF89-9AF2-99681150D546}"/>
              </a:ext>
            </a:extLst>
          </p:cNvPr>
          <p:cNvSpPr>
            <a:spLocks noGrp="1"/>
          </p:cNvSpPr>
          <p:nvPr>
            <p:ph type="sldNum" sz="quarter" idx="4"/>
          </p:nvPr>
        </p:nvSpPr>
        <p:spPr>
          <a:prstGeom prst="rect">
            <a:avLst/>
          </a:prstGeom>
        </p:spPr>
        <p:txBody>
          <a:bodyPr/>
          <a:lstStyle/>
          <a:p>
            <a:fld id="{7B0CD808-6240-BA45-BC03-A25D999FD0E0}" type="slidenum">
              <a:rPr lang="en-US" smtClean="0"/>
              <a:pPr/>
              <a:t>6</a:t>
            </a:fld>
            <a:endParaRPr lang="en-US"/>
          </a:p>
        </p:txBody>
      </p:sp>
      <p:pic>
        <p:nvPicPr>
          <p:cNvPr id="1026" name="Picture 2" descr="Aerial view of Don Pedro reservoir">
            <a:extLst>
              <a:ext uri="{FF2B5EF4-FFF2-40B4-BE49-F238E27FC236}">
                <a16:creationId xmlns:a16="http://schemas.microsoft.com/office/drawing/2014/main" id="{0197AAB6-E3DE-BC4F-C3C6-5F171459A3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052" y="1164025"/>
            <a:ext cx="5195943" cy="282529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F72383A-A520-07DE-CDEF-E80B1ADD652A}"/>
              </a:ext>
            </a:extLst>
          </p:cNvPr>
          <p:cNvSpPr txBox="1"/>
          <p:nvPr/>
        </p:nvSpPr>
        <p:spPr>
          <a:xfrm>
            <a:off x="4475182" y="3641503"/>
            <a:ext cx="1471571" cy="369332"/>
          </a:xfrm>
          <a:prstGeom prst="rect">
            <a:avLst/>
          </a:prstGeom>
          <a:noFill/>
        </p:spPr>
        <p:txBody>
          <a:bodyPr wrap="square" rtlCol="0">
            <a:spAutoFit/>
          </a:bodyPr>
          <a:lstStyle/>
          <a:p>
            <a:pPr algn="r"/>
            <a:r>
              <a:rPr lang="en-US">
                <a:solidFill>
                  <a:schemeClr val="bg1"/>
                </a:solidFill>
                <a:latin typeface="Source Sans 3" panose="020B0303030403020204" pitchFamily="34" charset="0"/>
              </a:rPr>
              <a:t>(Source: TID)</a:t>
            </a:r>
          </a:p>
        </p:txBody>
      </p:sp>
      <p:sp>
        <p:nvSpPr>
          <p:cNvPr id="9" name="TextBox 8">
            <a:extLst>
              <a:ext uri="{FF2B5EF4-FFF2-40B4-BE49-F238E27FC236}">
                <a16:creationId xmlns:a16="http://schemas.microsoft.com/office/drawing/2014/main" id="{9D021F26-EB05-6F9D-9D96-E14C4F5BF51F}"/>
              </a:ext>
            </a:extLst>
          </p:cNvPr>
          <p:cNvSpPr txBox="1"/>
          <p:nvPr/>
        </p:nvSpPr>
        <p:spPr>
          <a:xfrm>
            <a:off x="900057" y="4067991"/>
            <a:ext cx="5195943" cy="2800767"/>
          </a:xfrm>
          <a:prstGeom prst="rect">
            <a:avLst/>
          </a:prstGeom>
          <a:noFill/>
        </p:spPr>
        <p:txBody>
          <a:bodyPr wrap="square" rtlCol="0">
            <a:spAutoFit/>
          </a:bodyPr>
          <a:lstStyle/>
          <a:p>
            <a:pPr marL="285750" indent="-285750">
              <a:buFont typeface="Arial" panose="020B0604020202020204" pitchFamily="34" charset="0"/>
              <a:buChar char="•"/>
            </a:pPr>
            <a:r>
              <a:rPr lang="en-US" sz="2200">
                <a:latin typeface="Source Sans 3" panose="020B0303030403020204" pitchFamily="34" charset="0"/>
              </a:rPr>
              <a:t>Located on Tuolumne River, California</a:t>
            </a:r>
          </a:p>
          <a:p>
            <a:pPr marL="285750" indent="-285750">
              <a:buFont typeface="Arial" panose="020B0604020202020204" pitchFamily="34" charset="0"/>
              <a:buChar char="•"/>
            </a:pPr>
            <a:r>
              <a:rPr lang="en-US" sz="2200">
                <a:latin typeface="Source Sans 3" panose="020B0303030403020204" pitchFamily="34" charset="0"/>
              </a:rPr>
              <a:t>Gross capacity: 2.03 million ac-ft</a:t>
            </a:r>
          </a:p>
          <a:p>
            <a:pPr marL="285750" indent="-285750">
              <a:buFont typeface="Arial" panose="020B0604020202020204" pitchFamily="34" charset="0"/>
              <a:buChar char="•"/>
            </a:pPr>
            <a:r>
              <a:rPr lang="en-US" sz="2200">
                <a:latin typeface="Source Sans 3" panose="020B0303030403020204" pitchFamily="34" charset="0"/>
              </a:rPr>
              <a:t>Primarily provides water to Turlock and Modesto Irrigation Districts located downstream</a:t>
            </a:r>
          </a:p>
          <a:p>
            <a:pPr marL="285750" indent="-285750">
              <a:buFont typeface="Arial" panose="020B0604020202020204" pitchFamily="34" charset="0"/>
              <a:buChar char="•"/>
            </a:pPr>
            <a:r>
              <a:rPr lang="en-US" sz="2200">
                <a:latin typeface="Source Sans 3" panose="020B0303030403020204" pitchFamily="34" charset="0"/>
              </a:rPr>
              <a:t>Other uses include hydropower production, flood control, environmental flow for fishes.</a:t>
            </a:r>
          </a:p>
        </p:txBody>
      </p:sp>
      <p:pic>
        <p:nvPicPr>
          <p:cNvPr id="10" name="Picture 9">
            <a:extLst>
              <a:ext uri="{FF2B5EF4-FFF2-40B4-BE49-F238E27FC236}">
                <a16:creationId xmlns:a16="http://schemas.microsoft.com/office/drawing/2014/main" id="{A697E2F4-B5B2-0C33-1397-14B0FEF9F59B}"/>
              </a:ext>
            </a:extLst>
          </p:cNvPr>
          <p:cNvPicPr>
            <a:picLocks noChangeAspect="1"/>
          </p:cNvPicPr>
          <p:nvPr/>
        </p:nvPicPr>
        <p:blipFill>
          <a:blip r:embed="rId4"/>
          <a:stretch>
            <a:fillRect/>
          </a:stretch>
        </p:blipFill>
        <p:spPr>
          <a:xfrm>
            <a:off x="6096000" y="1164025"/>
            <a:ext cx="4744123" cy="5693975"/>
          </a:xfrm>
          <a:prstGeom prst="rect">
            <a:avLst/>
          </a:prstGeom>
        </p:spPr>
      </p:pic>
    </p:spTree>
    <p:extLst>
      <p:ext uri="{BB962C8B-B14F-4D97-AF65-F5344CB8AC3E}">
        <p14:creationId xmlns:p14="http://schemas.microsoft.com/office/powerpoint/2010/main" val="3904971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ECA17-EA77-68D0-E254-B5773E968D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CC64AF-6897-7798-F821-6D57F4D3CCE5}"/>
              </a:ext>
            </a:extLst>
          </p:cNvPr>
          <p:cNvSpPr>
            <a:spLocks noGrp="1"/>
          </p:cNvSpPr>
          <p:nvPr>
            <p:ph type="title"/>
          </p:nvPr>
        </p:nvSpPr>
        <p:spPr/>
        <p:txBody>
          <a:bodyPr>
            <a:normAutofit/>
          </a:bodyPr>
          <a:lstStyle/>
          <a:p>
            <a:r>
              <a:rPr lang="en-US"/>
              <a:t>New Don Pedro (Existing operations) – WY2020</a:t>
            </a:r>
          </a:p>
        </p:txBody>
      </p:sp>
      <p:sp>
        <p:nvSpPr>
          <p:cNvPr id="4" name="Slide Number Placeholder 3">
            <a:extLst>
              <a:ext uri="{FF2B5EF4-FFF2-40B4-BE49-F238E27FC236}">
                <a16:creationId xmlns:a16="http://schemas.microsoft.com/office/drawing/2014/main" id="{08C833B3-9DDA-4D91-BBB9-25B84EDB03DA}"/>
              </a:ext>
            </a:extLst>
          </p:cNvPr>
          <p:cNvSpPr>
            <a:spLocks noGrp="1"/>
          </p:cNvSpPr>
          <p:nvPr>
            <p:ph type="sldNum" sz="quarter" idx="4"/>
          </p:nvPr>
        </p:nvSpPr>
        <p:spPr>
          <a:prstGeom prst="rect">
            <a:avLst/>
          </a:prstGeom>
        </p:spPr>
        <p:txBody>
          <a:bodyPr/>
          <a:lstStyle/>
          <a:p>
            <a:fld id="{7B0CD808-6240-BA45-BC03-A25D999FD0E0}" type="slidenum">
              <a:rPr lang="en-US" smtClean="0"/>
              <a:pPr/>
              <a:t>7</a:t>
            </a:fld>
            <a:endParaRPr lang="en-US"/>
          </a:p>
        </p:txBody>
      </p:sp>
      <p:pic>
        <p:nvPicPr>
          <p:cNvPr id="5" name="Picture 4">
            <a:extLst>
              <a:ext uri="{FF2B5EF4-FFF2-40B4-BE49-F238E27FC236}">
                <a16:creationId xmlns:a16="http://schemas.microsoft.com/office/drawing/2014/main" id="{1B5F3FEF-EC33-D787-8F3F-AC03CCB64D42}"/>
              </a:ext>
            </a:extLst>
          </p:cNvPr>
          <p:cNvPicPr>
            <a:picLocks noChangeAspect="1"/>
          </p:cNvPicPr>
          <p:nvPr/>
        </p:nvPicPr>
        <p:blipFill>
          <a:blip r:embed="rId3"/>
          <a:srcRect r="38189"/>
          <a:stretch>
            <a:fillRect/>
          </a:stretch>
        </p:blipFill>
        <p:spPr>
          <a:xfrm>
            <a:off x="1045885" y="1138357"/>
            <a:ext cx="5050115" cy="5683944"/>
          </a:xfrm>
          <a:prstGeom prst="rect">
            <a:avLst/>
          </a:prstGeom>
        </p:spPr>
      </p:pic>
      <p:pic>
        <p:nvPicPr>
          <p:cNvPr id="6" name="Picture 5">
            <a:extLst>
              <a:ext uri="{FF2B5EF4-FFF2-40B4-BE49-F238E27FC236}">
                <a16:creationId xmlns:a16="http://schemas.microsoft.com/office/drawing/2014/main" id="{0F829F64-2A19-A6F1-6123-D2667E8977EF}"/>
              </a:ext>
            </a:extLst>
          </p:cNvPr>
          <p:cNvPicPr>
            <a:picLocks noChangeAspect="1"/>
          </p:cNvPicPr>
          <p:nvPr/>
        </p:nvPicPr>
        <p:blipFill>
          <a:blip r:embed="rId3"/>
          <a:srcRect l="70643" t="36236" r="430" b="34717"/>
          <a:stretch>
            <a:fillRect/>
          </a:stretch>
        </p:blipFill>
        <p:spPr>
          <a:xfrm>
            <a:off x="6364941" y="4162892"/>
            <a:ext cx="3562535" cy="2488660"/>
          </a:xfrm>
          <a:prstGeom prst="rect">
            <a:avLst/>
          </a:prstGeom>
        </p:spPr>
      </p:pic>
      <p:sp>
        <p:nvSpPr>
          <p:cNvPr id="7" name="TextBox 6">
            <a:extLst>
              <a:ext uri="{FF2B5EF4-FFF2-40B4-BE49-F238E27FC236}">
                <a16:creationId xmlns:a16="http://schemas.microsoft.com/office/drawing/2014/main" id="{D8285293-36FA-6B31-F12C-0F7069D2D881}"/>
              </a:ext>
            </a:extLst>
          </p:cNvPr>
          <p:cNvSpPr txBox="1"/>
          <p:nvPr/>
        </p:nvSpPr>
        <p:spPr>
          <a:xfrm>
            <a:off x="6364941" y="1353335"/>
            <a:ext cx="4965547" cy="2308324"/>
          </a:xfrm>
          <a:prstGeom prst="rect">
            <a:avLst/>
          </a:prstGeom>
          <a:noFill/>
        </p:spPr>
        <p:txBody>
          <a:bodyPr wrap="square" rtlCol="0">
            <a:spAutoFit/>
          </a:bodyPr>
          <a:lstStyle/>
          <a:p>
            <a:pPr marL="342900" indent="-342900">
              <a:buFont typeface="Arial" panose="020B0604020202020204" pitchFamily="34" charset="0"/>
              <a:buChar char="•"/>
            </a:pPr>
            <a:r>
              <a:rPr lang="en-US" sz="2400">
                <a:latin typeface="Source Sans 3" panose="020B0303030403020204" pitchFamily="34" charset="0"/>
              </a:rPr>
              <a:t>Releases for irrigation are made from Mar/Apr through October</a:t>
            </a:r>
          </a:p>
          <a:p>
            <a:pPr marL="342900" indent="-342900">
              <a:buFont typeface="Arial" panose="020B0604020202020204" pitchFamily="34" charset="0"/>
              <a:buChar char="•"/>
            </a:pPr>
            <a:endParaRPr lang="en-US" sz="2400">
              <a:latin typeface="Source Sans 3" panose="020B0303030403020204" pitchFamily="34" charset="0"/>
            </a:endParaRPr>
          </a:p>
          <a:p>
            <a:pPr marL="342900" indent="-342900">
              <a:buFont typeface="Arial" panose="020B0604020202020204" pitchFamily="34" charset="0"/>
              <a:buChar char="•"/>
            </a:pPr>
            <a:r>
              <a:rPr lang="en-US" sz="2400">
                <a:latin typeface="Source Sans 3" panose="020B0303030403020204" pitchFamily="34" charset="0"/>
              </a:rPr>
              <a:t>Pool is maintained at 1,690 ac-ft until 27 April after which it increases to gross pool by 3 June</a:t>
            </a:r>
          </a:p>
        </p:txBody>
      </p:sp>
    </p:spTree>
    <p:extLst>
      <p:ext uri="{BB962C8B-B14F-4D97-AF65-F5344CB8AC3E}">
        <p14:creationId xmlns:p14="http://schemas.microsoft.com/office/powerpoint/2010/main" val="84658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6381C-A13A-9783-84C3-7E867C3E5F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956603-28D2-B637-9E9B-D9AFE53E62C1}"/>
              </a:ext>
            </a:extLst>
          </p:cNvPr>
          <p:cNvSpPr>
            <a:spLocks noGrp="1"/>
          </p:cNvSpPr>
          <p:nvPr>
            <p:ph type="title"/>
          </p:nvPr>
        </p:nvSpPr>
        <p:spPr/>
        <p:txBody>
          <a:bodyPr>
            <a:normAutofit/>
          </a:bodyPr>
          <a:lstStyle/>
          <a:p>
            <a:r>
              <a:rPr lang="en-US"/>
              <a:t>New Don Pedro (Existing operations) – WY2023</a:t>
            </a:r>
          </a:p>
        </p:txBody>
      </p:sp>
      <p:sp>
        <p:nvSpPr>
          <p:cNvPr id="4" name="Slide Number Placeholder 3">
            <a:extLst>
              <a:ext uri="{FF2B5EF4-FFF2-40B4-BE49-F238E27FC236}">
                <a16:creationId xmlns:a16="http://schemas.microsoft.com/office/drawing/2014/main" id="{6D1FBD7B-F112-27C4-A826-D5E5A0E3DBFA}"/>
              </a:ext>
            </a:extLst>
          </p:cNvPr>
          <p:cNvSpPr>
            <a:spLocks noGrp="1"/>
          </p:cNvSpPr>
          <p:nvPr>
            <p:ph type="sldNum" sz="quarter" idx="4"/>
          </p:nvPr>
        </p:nvSpPr>
        <p:spPr>
          <a:prstGeom prst="rect">
            <a:avLst/>
          </a:prstGeom>
        </p:spPr>
        <p:txBody>
          <a:bodyPr/>
          <a:lstStyle/>
          <a:p>
            <a:fld id="{7B0CD808-6240-BA45-BC03-A25D999FD0E0}" type="slidenum">
              <a:rPr lang="en-US" smtClean="0"/>
              <a:pPr/>
              <a:t>8</a:t>
            </a:fld>
            <a:endParaRPr lang="en-US"/>
          </a:p>
        </p:txBody>
      </p:sp>
      <p:pic>
        <p:nvPicPr>
          <p:cNvPr id="6" name="Picture 5">
            <a:extLst>
              <a:ext uri="{FF2B5EF4-FFF2-40B4-BE49-F238E27FC236}">
                <a16:creationId xmlns:a16="http://schemas.microsoft.com/office/drawing/2014/main" id="{C44FD206-B640-3416-8C12-1B7172AC4282}"/>
              </a:ext>
            </a:extLst>
          </p:cNvPr>
          <p:cNvPicPr>
            <a:picLocks noChangeAspect="1"/>
          </p:cNvPicPr>
          <p:nvPr/>
        </p:nvPicPr>
        <p:blipFill>
          <a:blip r:embed="rId3"/>
          <a:srcRect l="70643" t="36236" r="430" b="34717"/>
          <a:stretch>
            <a:fillRect/>
          </a:stretch>
        </p:blipFill>
        <p:spPr>
          <a:xfrm>
            <a:off x="6364941" y="4162892"/>
            <a:ext cx="3562535" cy="2488660"/>
          </a:xfrm>
          <a:prstGeom prst="rect">
            <a:avLst/>
          </a:prstGeom>
        </p:spPr>
      </p:pic>
      <p:sp>
        <p:nvSpPr>
          <p:cNvPr id="7" name="TextBox 6">
            <a:extLst>
              <a:ext uri="{FF2B5EF4-FFF2-40B4-BE49-F238E27FC236}">
                <a16:creationId xmlns:a16="http://schemas.microsoft.com/office/drawing/2014/main" id="{12248253-B921-CA92-8907-20C9717C3ABB}"/>
              </a:ext>
            </a:extLst>
          </p:cNvPr>
          <p:cNvSpPr txBox="1"/>
          <p:nvPr/>
        </p:nvSpPr>
        <p:spPr>
          <a:xfrm>
            <a:off x="6364941" y="1445668"/>
            <a:ext cx="4965547" cy="2308324"/>
          </a:xfrm>
          <a:prstGeom prst="rect">
            <a:avLst/>
          </a:prstGeom>
          <a:noFill/>
        </p:spPr>
        <p:txBody>
          <a:bodyPr wrap="square" rtlCol="0">
            <a:spAutoFit/>
          </a:bodyPr>
          <a:lstStyle/>
          <a:p>
            <a:pPr marL="342900" indent="-342900">
              <a:buFont typeface="Arial" panose="020B0604020202020204" pitchFamily="34" charset="0"/>
              <a:buChar char="•"/>
            </a:pPr>
            <a:r>
              <a:rPr lang="en-US" sz="2400">
                <a:latin typeface="Source Sans 3" panose="020B0303030403020204" pitchFamily="34" charset="0"/>
              </a:rPr>
              <a:t>In case a high snowmelt runoff is forecasted in B120, the top of the conservation pool is adjusted.</a:t>
            </a:r>
          </a:p>
          <a:p>
            <a:pPr marL="342900" indent="-342900">
              <a:buFont typeface="Arial" panose="020B0604020202020204" pitchFamily="34" charset="0"/>
              <a:buChar char="•"/>
            </a:pPr>
            <a:endParaRPr lang="en-US" sz="2400">
              <a:latin typeface="Source Sans 3" panose="020B0303030403020204" pitchFamily="34" charset="0"/>
            </a:endParaRPr>
          </a:p>
          <a:p>
            <a:pPr marL="342900" indent="-342900">
              <a:buFont typeface="Arial" panose="020B0604020202020204" pitchFamily="34" charset="0"/>
              <a:buChar char="•"/>
            </a:pPr>
            <a:r>
              <a:rPr lang="en-US" sz="2400">
                <a:latin typeface="Source Sans 3" panose="020B0303030403020204" pitchFamily="34" charset="0"/>
              </a:rPr>
              <a:t>This new conservation pool is then used as the guide curve.</a:t>
            </a:r>
          </a:p>
        </p:txBody>
      </p:sp>
      <p:pic>
        <p:nvPicPr>
          <p:cNvPr id="3" name="Picture 2">
            <a:extLst>
              <a:ext uri="{FF2B5EF4-FFF2-40B4-BE49-F238E27FC236}">
                <a16:creationId xmlns:a16="http://schemas.microsoft.com/office/drawing/2014/main" id="{1730808F-AC79-89C5-BF65-804D6DDA594C}"/>
              </a:ext>
            </a:extLst>
          </p:cNvPr>
          <p:cNvPicPr>
            <a:picLocks noChangeAspect="1"/>
          </p:cNvPicPr>
          <p:nvPr/>
        </p:nvPicPr>
        <p:blipFill>
          <a:blip r:embed="rId4"/>
          <a:srcRect r="38143"/>
          <a:stretch>
            <a:fillRect/>
          </a:stretch>
        </p:blipFill>
        <p:spPr>
          <a:xfrm>
            <a:off x="1130453" y="1182954"/>
            <a:ext cx="4970327" cy="5594364"/>
          </a:xfrm>
          <a:prstGeom prst="rect">
            <a:avLst/>
          </a:prstGeom>
        </p:spPr>
      </p:pic>
    </p:spTree>
    <p:extLst>
      <p:ext uri="{BB962C8B-B14F-4D97-AF65-F5344CB8AC3E}">
        <p14:creationId xmlns:p14="http://schemas.microsoft.com/office/powerpoint/2010/main" val="165189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5C820-8B14-7562-83D0-6D42930261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DC20C4-B973-C4BD-5F3F-559CB09E8A1A}"/>
              </a:ext>
            </a:extLst>
          </p:cNvPr>
          <p:cNvSpPr>
            <a:spLocks noGrp="1"/>
          </p:cNvSpPr>
          <p:nvPr>
            <p:ph type="title"/>
          </p:nvPr>
        </p:nvSpPr>
        <p:spPr/>
        <p:txBody>
          <a:bodyPr>
            <a:normAutofit/>
          </a:bodyPr>
          <a:lstStyle/>
          <a:p>
            <a:r>
              <a:rPr lang="en-US"/>
              <a:t>Benefits of using DPS</a:t>
            </a:r>
          </a:p>
        </p:txBody>
      </p:sp>
      <p:sp>
        <p:nvSpPr>
          <p:cNvPr id="4" name="Slide Number Placeholder 3">
            <a:extLst>
              <a:ext uri="{FF2B5EF4-FFF2-40B4-BE49-F238E27FC236}">
                <a16:creationId xmlns:a16="http://schemas.microsoft.com/office/drawing/2014/main" id="{B0156D0C-08C9-8307-C691-A2DBFE422D29}"/>
              </a:ext>
            </a:extLst>
          </p:cNvPr>
          <p:cNvSpPr>
            <a:spLocks noGrp="1"/>
          </p:cNvSpPr>
          <p:nvPr>
            <p:ph type="sldNum" sz="quarter" idx="4"/>
          </p:nvPr>
        </p:nvSpPr>
        <p:spPr>
          <a:prstGeom prst="rect">
            <a:avLst/>
          </a:prstGeom>
        </p:spPr>
        <p:txBody>
          <a:bodyPr/>
          <a:lstStyle/>
          <a:p>
            <a:fld id="{7B0CD808-6240-BA45-BC03-A25D999FD0E0}" type="slidenum">
              <a:rPr lang="en-US" smtClean="0"/>
              <a:pPr/>
              <a:t>9</a:t>
            </a:fld>
            <a:endParaRPr lang="en-US"/>
          </a:p>
        </p:txBody>
      </p:sp>
      <p:sp>
        <p:nvSpPr>
          <p:cNvPr id="5" name="Content Placeholder 2">
            <a:extLst>
              <a:ext uri="{FF2B5EF4-FFF2-40B4-BE49-F238E27FC236}">
                <a16:creationId xmlns:a16="http://schemas.microsoft.com/office/drawing/2014/main" id="{14181739-2A24-A793-88E1-936343E63835}"/>
              </a:ext>
            </a:extLst>
          </p:cNvPr>
          <p:cNvSpPr>
            <a:spLocks noGrp="1"/>
          </p:cNvSpPr>
          <p:nvPr>
            <p:ph idx="1"/>
          </p:nvPr>
        </p:nvSpPr>
        <p:spPr>
          <a:xfrm>
            <a:off x="757085" y="1036769"/>
            <a:ext cx="11086000" cy="4014120"/>
          </a:xfrm>
        </p:spPr>
        <p:txBody>
          <a:bodyPr>
            <a:noAutofit/>
          </a:bodyPr>
          <a:lstStyle/>
          <a:p>
            <a:r>
              <a:rPr lang="en-US" sz="2400" b="1">
                <a:sym typeface="Wingdings" pitchFamily="2" charset="2"/>
              </a:rPr>
              <a:t>Very efficient </a:t>
            </a:r>
            <a:r>
              <a:rPr lang="en-US" sz="2400">
                <a:sym typeface="Wingdings" pitchFamily="2" charset="2"/>
              </a:rPr>
              <a:t>in operation</a:t>
            </a:r>
            <a:r>
              <a:rPr lang="en-US" sz="2400" b="1">
                <a:sym typeface="Wingdings" pitchFamily="2" charset="2"/>
              </a:rPr>
              <a:t> </a:t>
            </a:r>
            <a:r>
              <a:rPr lang="en-US" sz="2400">
                <a:sym typeface="Wingdings" pitchFamily="2" charset="2"/>
              </a:rPr>
              <a:t>as it only needs to be calibrated once to determine the parameters of DPS</a:t>
            </a:r>
          </a:p>
          <a:p>
            <a:r>
              <a:rPr lang="en-US" sz="2400">
                <a:sym typeface="Wingdings" pitchFamily="2" charset="2"/>
              </a:rPr>
              <a:t>Can be used to determine </a:t>
            </a:r>
            <a:r>
              <a:rPr lang="en-US" sz="2400" b="1">
                <a:sym typeface="Wingdings" pitchFamily="2" charset="2"/>
              </a:rPr>
              <a:t>relative importance of exogenous variables </a:t>
            </a:r>
            <a:r>
              <a:rPr lang="en-US" sz="2400">
                <a:sym typeface="Wingdings" pitchFamily="2" charset="2"/>
              </a:rPr>
              <a:t>to guide reservoir operations</a:t>
            </a:r>
          </a:p>
          <a:p>
            <a:r>
              <a:rPr lang="en-US" sz="2400">
                <a:sym typeface="Wingdings" pitchFamily="2" charset="2"/>
              </a:rPr>
              <a:t>Can be used with </a:t>
            </a:r>
            <a:r>
              <a:rPr lang="en-US" sz="2400" b="1">
                <a:sym typeface="Wingdings" pitchFamily="2" charset="2"/>
              </a:rPr>
              <a:t>variables other than seasonal forecasts</a:t>
            </a:r>
            <a:r>
              <a:rPr lang="en-US" sz="2400">
                <a:sym typeface="Wingdings" pitchFamily="2" charset="2"/>
              </a:rPr>
              <a:t>, such as </a:t>
            </a:r>
            <a:r>
              <a:rPr lang="en-US" sz="2400" b="1">
                <a:sym typeface="Wingdings" pitchFamily="2" charset="2"/>
              </a:rPr>
              <a:t>direct integration of snow states</a:t>
            </a:r>
            <a:r>
              <a:rPr lang="en-US" sz="2400">
                <a:sym typeface="Wingdings" pitchFamily="2" charset="2"/>
              </a:rPr>
              <a:t>, forecast errors, upstream reservoir states and even S2S weather forecasts and other hydroclimate variables.</a:t>
            </a:r>
          </a:p>
          <a:p>
            <a:r>
              <a:rPr lang="en-US" sz="2400">
                <a:sym typeface="Wingdings" pitchFamily="2" charset="2"/>
              </a:rPr>
              <a:t>Once the parameters are decided, can be </a:t>
            </a:r>
            <a:r>
              <a:rPr lang="en-US" sz="2400" b="1">
                <a:sym typeface="Wingdings" pitchFamily="2" charset="2"/>
              </a:rPr>
              <a:t>integrated with other tools </a:t>
            </a:r>
            <a:r>
              <a:rPr lang="en-US" sz="2400">
                <a:sym typeface="Wingdings" pitchFamily="2" charset="2"/>
              </a:rPr>
              <a:t>as well</a:t>
            </a:r>
            <a:endParaRPr lang="en-US" sz="2000"/>
          </a:p>
          <a:p>
            <a:pPr marL="0" indent="0">
              <a:buNone/>
            </a:pPr>
            <a:endParaRPr lang="en-US" sz="800" b="1"/>
          </a:p>
          <a:p>
            <a:pPr marL="0" indent="0">
              <a:buNone/>
            </a:pPr>
            <a:r>
              <a:rPr lang="en-US" sz="2400" b="1"/>
              <a:t>Key Requirements</a:t>
            </a:r>
          </a:p>
          <a:p>
            <a:r>
              <a:rPr lang="en-US" sz="2200"/>
              <a:t>Datasets on which the policy is calibrated need to be available in real-time for operational considerations.</a:t>
            </a:r>
          </a:p>
          <a:p>
            <a:r>
              <a:rPr lang="en-US" sz="2200">
                <a:sym typeface="Wingdings" pitchFamily="2" charset="2"/>
              </a:rPr>
              <a:t>Datasets need to be continuous and have a long period of record to facilitate calibration</a:t>
            </a:r>
            <a:endParaRPr lang="en-US" sz="800" b="1">
              <a:solidFill>
                <a:srgbClr val="006C92"/>
              </a:solidFill>
              <a:sym typeface="Wingdings" pitchFamily="2" charset="2"/>
            </a:endParaRPr>
          </a:p>
        </p:txBody>
      </p:sp>
    </p:spTree>
    <p:extLst>
      <p:ext uri="{BB962C8B-B14F-4D97-AF65-F5344CB8AC3E}">
        <p14:creationId xmlns:p14="http://schemas.microsoft.com/office/powerpoint/2010/main" val="363415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nodeType="clickEffect">
                                  <p:stCondLst>
                                    <p:cond delay="0"/>
                                  </p:stCondLst>
                                  <p:childTnLst>
                                    <p:animClr clrSpc="rgb" dir="cw">
                                      <p:cBhvr override="childStyle">
                                        <p:cTn id="22" dur="10" fill="hold"/>
                                        <p:tgtEl>
                                          <p:spTgt spid="5">
                                            <p:txEl>
                                              <p:pRg st="0" end="0"/>
                                            </p:txEl>
                                          </p:spTgt>
                                        </p:tgtEl>
                                        <p:attrNameLst>
                                          <p:attrName>style.color</p:attrName>
                                        </p:attrNameLst>
                                      </p:cBhvr>
                                      <p:to>
                                        <a:schemeClr val="bg2"/>
                                      </p:to>
                                    </p:animClr>
                                  </p:childTnLst>
                                </p:cTn>
                              </p:par>
                              <p:par>
                                <p:cTn id="23" presetID="3" presetClass="emph" presetSubtype="2" fill="hold" nodeType="withEffect">
                                  <p:stCondLst>
                                    <p:cond delay="0"/>
                                  </p:stCondLst>
                                  <p:childTnLst>
                                    <p:animClr clrSpc="rgb" dir="cw">
                                      <p:cBhvr override="childStyle">
                                        <p:cTn id="24" dur="10" fill="hold"/>
                                        <p:tgtEl>
                                          <p:spTgt spid="5">
                                            <p:txEl>
                                              <p:pRg st="1" end="1"/>
                                            </p:txEl>
                                          </p:spTgt>
                                        </p:tgtEl>
                                        <p:attrNameLst>
                                          <p:attrName>style.color</p:attrName>
                                        </p:attrNameLst>
                                      </p:cBhvr>
                                      <p:to>
                                        <a:schemeClr val="bg2"/>
                                      </p:to>
                                    </p:animClr>
                                  </p:childTnLst>
                                </p:cTn>
                              </p:par>
                              <p:par>
                                <p:cTn id="25" presetID="3" presetClass="emph" presetSubtype="2" fill="hold" nodeType="withEffect">
                                  <p:stCondLst>
                                    <p:cond delay="0"/>
                                  </p:stCondLst>
                                  <p:childTnLst>
                                    <p:animClr clrSpc="rgb" dir="cw">
                                      <p:cBhvr override="childStyle">
                                        <p:cTn id="26" dur="10" fill="hold"/>
                                        <p:tgtEl>
                                          <p:spTgt spid="5">
                                            <p:txEl>
                                              <p:pRg st="2" end="2"/>
                                            </p:txEl>
                                          </p:spTgt>
                                        </p:tgtEl>
                                        <p:attrNameLst>
                                          <p:attrName>style.color</p:attrName>
                                        </p:attrNameLst>
                                      </p:cBhvr>
                                      <p:to>
                                        <a:schemeClr val="bg2"/>
                                      </p:to>
                                    </p:animClr>
                                  </p:childTnLst>
                                </p:cTn>
                              </p:par>
                              <p:par>
                                <p:cTn id="27" presetID="3" presetClass="emph" presetSubtype="2" fill="hold" nodeType="withEffect">
                                  <p:stCondLst>
                                    <p:cond delay="0"/>
                                  </p:stCondLst>
                                  <p:childTnLst>
                                    <p:animClr clrSpc="rgb" dir="cw">
                                      <p:cBhvr override="childStyle">
                                        <p:cTn id="28" dur="10" fill="hold"/>
                                        <p:tgtEl>
                                          <p:spTgt spid="5">
                                            <p:txEl>
                                              <p:pRg st="3" end="3"/>
                                            </p:txEl>
                                          </p:spTgt>
                                        </p:tgtEl>
                                        <p:attrNameLst>
                                          <p:attrName>style.color</p:attrName>
                                        </p:attrNameLst>
                                      </p:cBhvr>
                                      <p:to>
                                        <a:schemeClr val="bg2"/>
                                      </p:to>
                                    </p:animClr>
                                  </p:childTnLst>
                                </p:cTn>
                              </p:par>
                              <p:par>
                                <p:cTn id="29" presetID="1" presetClass="entr" presetSubtype="0" fill="hold"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UCSD">
      <a:dk1>
        <a:srgbClr val="212121"/>
      </a:dk1>
      <a:lt1>
        <a:srgbClr val="FCFCFC"/>
      </a:lt1>
      <a:dk2>
        <a:srgbClr val="747678"/>
      </a:dk2>
      <a:lt2>
        <a:srgbClr val="B6B1A8"/>
      </a:lt2>
      <a:accent1>
        <a:srgbClr val="00619B"/>
      </a:accent1>
      <a:accent2>
        <a:srgbClr val="182B49"/>
      </a:accent2>
      <a:accent3>
        <a:srgbClr val="FFCD00"/>
      </a:accent3>
      <a:accent4>
        <a:srgbClr val="00C6D7"/>
      </a:accent4>
      <a:accent5>
        <a:srgbClr val="6E963B"/>
      </a:accent5>
      <a:accent6>
        <a:srgbClr val="FC8900"/>
      </a:accent6>
      <a:hlink>
        <a:srgbClr val="00629B"/>
      </a:hlink>
      <a:folHlink>
        <a:srgbClr val="182B48"/>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BF30F9-7A81-41E2-A23A-7AC082B2FA48}">
  <ds:schemaRefs>
    <ds:schemaRef ds:uri="http://schemas.microsoft.com/sharepoint/v3/contenttype/forms"/>
  </ds:schemaRefs>
</ds:datastoreItem>
</file>

<file path=customXml/itemProps2.xml><?xml version="1.0" encoding="utf-8"?>
<ds:datastoreItem xmlns:ds="http://schemas.openxmlformats.org/officeDocument/2006/customXml" ds:itemID="{4CF9F807-DBCC-4CB0-9783-8EAC82F0F2E8}">
  <ds:schemaRefs>
    <ds:schemaRef ds:uri="http://www.w3.org/XML/1998/namespace"/>
    <ds:schemaRef ds:uri="594dbb9d-4ee2-4cc0-bb5b-217b547981ad"/>
    <ds:schemaRef ds:uri="http://schemas.microsoft.com/office/2006/metadata/properties"/>
    <ds:schemaRef ds:uri="http://schemas.openxmlformats.org/package/2006/metadata/core-properties"/>
    <ds:schemaRef ds:uri="http://schemas.microsoft.com/office/2006/documentManagement/types"/>
    <ds:schemaRef ds:uri="http://purl.org/dc/terms/"/>
    <ds:schemaRef ds:uri="http://purl.org/dc/dcmitype/"/>
    <ds:schemaRef ds:uri="http://purl.org/dc/elements/1.1/"/>
    <ds:schemaRef ds:uri="http://schemas.microsoft.com/office/infopath/2007/PartnerControls"/>
    <ds:schemaRef ds:uri="35ab31d3-b8fd-4f92-89f3-03c1fb50a733"/>
  </ds:schemaRefs>
</ds:datastoreItem>
</file>

<file path=customXml/itemProps3.xml><?xml version="1.0" encoding="utf-8"?>
<ds:datastoreItem xmlns:ds="http://schemas.openxmlformats.org/officeDocument/2006/customXml" ds:itemID="{452F090A-CFBE-4529-8F69-99074181D795}">
  <ds:schemaRefs>
    <ds:schemaRef ds:uri="35ab31d3-b8fd-4f92-89f3-03c1fb50a733"/>
    <ds:schemaRef ds:uri="594dbb9d-4ee2-4cc0-bb5b-217b547981a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8a198873-4fec-4e76-8182-ca479edbbd60}" enabled="0" method="" siteId="{8a198873-4fec-4e76-8182-ca479edbbd60}" removed="1"/>
</clbl:labelList>
</file>

<file path=docProps/app.xml><?xml version="1.0" encoding="utf-8"?>
<Properties xmlns="http://schemas.openxmlformats.org/officeDocument/2006/extended-properties" xmlns:vt="http://schemas.openxmlformats.org/officeDocument/2006/docPropsVTypes">
  <Template/>
  <TotalTime>4</TotalTime>
  <Words>2623</Words>
  <Application>Microsoft Macintosh PowerPoint</Application>
  <PresentationFormat>Widescreen</PresentationFormat>
  <Paragraphs>267</Paragraphs>
  <Slides>16</Slides>
  <Notes>10</Notes>
  <HiddenSlides>6</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Aptos</vt:lpstr>
      <vt:lpstr>Arial</vt:lpstr>
      <vt:lpstr>Cambria Math</vt:lpstr>
      <vt:lpstr>Source Sans 3</vt:lpstr>
      <vt:lpstr>Source Sans 3 Light</vt:lpstr>
      <vt:lpstr>Source Sans 3 Medium</vt:lpstr>
      <vt:lpstr>Wingdings</vt:lpstr>
      <vt:lpstr>1_Office Theme</vt:lpstr>
      <vt:lpstr>Incorporating Current Snow State and Seasonal Streamflow Forecasts into FIRO - Summary</vt:lpstr>
      <vt:lpstr>Incorporating Current Snow State and Seasonal Streamflow Forecasts into FIRO</vt:lpstr>
      <vt:lpstr>Challenges of integrating seasonal forecasts with FIRO strategies</vt:lpstr>
      <vt:lpstr>Direct Policy Search (DPS)</vt:lpstr>
      <vt:lpstr>Direct Policy Search (DPS)</vt:lpstr>
      <vt:lpstr>New Don Pedro Dam</vt:lpstr>
      <vt:lpstr>New Don Pedro (Existing operations) – WY2020</vt:lpstr>
      <vt:lpstr>New Don Pedro (Existing operations) – WY2023</vt:lpstr>
      <vt:lpstr>Benefits of using DPS</vt:lpstr>
      <vt:lpstr>Current Efforts at CW3E and Next Steps</vt:lpstr>
      <vt:lpstr>Supplemental Slides</vt:lpstr>
      <vt:lpstr>Overview of Direct Policy Search</vt:lpstr>
      <vt:lpstr>Overview of Direct Policy Search</vt:lpstr>
      <vt:lpstr>Multi-Objective Optimization</vt:lpstr>
      <vt:lpstr>EMODPS</vt:lpstr>
      <vt:lpstr>Discussion on selection of exogenous variables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Semmendinger-Raney, Kyla</dc:creator>
  <cp:lastModifiedBy>Moiz, Abdul</cp:lastModifiedBy>
  <cp:revision>1</cp:revision>
  <dcterms:created xsi:type="dcterms:W3CDTF">2024-11-22T19:07:23Z</dcterms:created>
  <dcterms:modified xsi:type="dcterms:W3CDTF">2025-08-06T16:53:19Z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y fmtid="{D5CDD505-2E9C-101B-9397-08002B2CF9AE}" pid="3" name="MediaServiceImageTags">
    <vt:lpwstr/>
  </property>
</Properties>
</file>